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4"/>
  </p:notesMasterIdLst>
  <p:sldIdLst>
    <p:sldId id="405" r:id="rId2"/>
    <p:sldId id="407" r:id="rId3"/>
    <p:sldId id="416" r:id="rId4"/>
    <p:sldId id="408" r:id="rId5"/>
    <p:sldId id="380" r:id="rId6"/>
    <p:sldId id="419" r:id="rId7"/>
    <p:sldId id="417" r:id="rId8"/>
    <p:sldId id="418" r:id="rId9"/>
    <p:sldId id="420" r:id="rId10"/>
    <p:sldId id="409" r:id="rId11"/>
    <p:sldId id="421" r:id="rId12"/>
    <p:sldId id="422" r:id="rId13"/>
    <p:sldId id="423" r:id="rId14"/>
    <p:sldId id="398" r:id="rId15"/>
    <p:sldId id="424" r:id="rId16"/>
    <p:sldId id="410" r:id="rId17"/>
    <p:sldId id="425" r:id="rId18"/>
    <p:sldId id="428" r:id="rId19"/>
    <p:sldId id="426" r:id="rId20"/>
    <p:sldId id="413" r:id="rId21"/>
    <p:sldId id="427" r:id="rId22"/>
    <p:sldId id="429" r:id="rId2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99"/>
    <a:srgbClr val="FF9900"/>
    <a:srgbClr val="74B32F"/>
    <a:srgbClr val="517D21"/>
    <a:srgbClr val="0020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83" autoAdjust="0"/>
    <p:restoredTop sz="94660"/>
  </p:normalViewPr>
  <p:slideViewPr>
    <p:cSldViewPr snapToGrid="0">
      <p:cViewPr varScale="1">
        <p:scale>
          <a:sx n="97" d="100"/>
          <a:sy n="97" d="100"/>
        </p:scale>
        <p:origin x="120"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E6B741-E187-4F66-84F1-7CA869E07A98}" type="datetimeFigureOut">
              <a:rPr lang="de-DE" smtClean="0"/>
              <a:t>22.11.2024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A5983F-3C64-43DE-8FE0-B98FCA5CA147}" type="slidenum">
              <a:rPr lang="de-DE" smtClean="0"/>
              <a:t>‹Nr.›</a:t>
            </a:fld>
            <a:endParaRPr lang="de-DE"/>
          </a:p>
        </p:txBody>
      </p:sp>
    </p:spTree>
    <p:extLst>
      <p:ext uri="{BB962C8B-B14F-4D97-AF65-F5344CB8AC3E}">
        <p14:creationId xmlns:p14="http://schemas.microsoft.com/office/powerpoint/2010/main" val="3071815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cxnSp>
        <p:nvCxnSpPr>
          <p:cNvPr id="12" name="Gerade Verbindung 8">
            <a:extLst>
              <a:ext uri="{FF2B5EF4-FFF2-40B4-BE49-F238E27FC236}">
                <a16:creationId xmlns:a16="http://schemas.microsoft.com/office/drawing/2014/main" id="{FBE06B96-25AB-48F9-B60A-3FA6C1AD21A3}"/>
              </a:ext>
            </a:extLst>
          </p:cNvPr>
          <p:cNvCxnSpPr/>
          <p:nvPr userDrawn="1"/>
        </p:nvCxnSpPr>
        <p:spPr>
          <a:xfrm>
            <a:off x="0" y="6237130"/>
            <a:ext cx="12192000" cy="0"/>
          </a:xfrm>
          <a:prstGeom prst="line">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platzhalter 6">
            <a:extLst>
              <a:ext uri="{FF2B5EF4-FFF2-40B4-BE49-F238E27FC236}">
                <a16:creationId xmlns:a16="http://schemas.microsoft.com/office/drawing/2014/main" id="{DCAAA940-1AF4-4ADF-9712-01B39CF1A291}"/>
              </a:ext>
            </a:extLst>
          </p:cNvPr>
          <p:cNvSpPr txBox="1">
            <a:spLocks/>
          </p:cNvSpPr>
          <p:nvPr userDrawn="1"/>
        </p:nvSpPr>
        <p:spPr>
          <a:xfrm>
            <a:off x="-101600" y="6135129"/>
            <a:ext cx="871621" cy="836712"/>
          </a:xfrm>
          <a:prstGeom prst="rect">
            <a:avLst/>
          </a:prstGeom>
          <a:blipFill dpi="0" rotWithShape="1">
            <a:blip r:embed="rId2"/>
            <a:srcRect/>
            <a:stretch>
              <a:fillRect/>
            </a:stretch>
          </a:blipFill>
        </p:spPr>
        <p:txBody>
          <a:bodyPr vert="horz" lIns="0" tIns="0" rIns="0" bIns="0" rtlCol="0">
            <a:noAutofit/>
          </a:bodyPr>
          <a:lstStyle>
            <a:lvl1pPr marL="0" indent="0" algn="l" defTabSz="914400" rtl="0" eaLnBrk="1" latinLnBrk="0" hangingPunct="1">
              <a:spcBef>
                <a:spcPts val="576"/>
              </a:spcBef>
              <a:buFontTx/>
              <a:buNone/>
              <a:defRPr sz="100" kern="1200">
                <a:solidFill>
                  <a:schemeClr val="bg1"/>
                </a:solidFill>
                <a:latin typeface="+mn-lt"/>
                <a:ea typeface="+mn-ea"/>
                <a:cs typeface="+mn-cs"/>
              </a:defRPr>
            </a:lvl1pPr>
            <a:lvl2pPr marL="190800" indent="-190800" algn="l" defTabSz="914400" rtl="0" eaLnBrk="1" latinLnBrk="0" hangingPunct="1">
              <a:spcBef>
                <a:spcPts val="576"/>
              </a:spcBef>
              <a:buFont typeface="Arial" panose="020B0604020202020204" pitchFamily="34" charset="0"/>
              <a:buChar char="•"/>
              <a:defRPr sz="1600" kern="1200">
                <a:solidFill>
                  <a:schemeClr val="tx1"/>
                </a:solidFill>
                <a:latin typeface="+mn-lt"/>
                <a:ea typeface="+mn-ea"/>
                <a:cs typeface="+mn-cs"/>
              </a:defRPr>
            </a:lvl2pPr>
            <a:lvl3pPr marL="381600" indent="-1908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3pPr>
            <a:lvl4pPr marL="0" indent="0" algn="l" defTabSz="914400" rtl="0" eaLnBrk="1" latinLnBrk="0" hangingPunct="1">
              <a:spcBef>
                <a:spcPts val="576"/>
              </a:spcBef>
              <a:buFontTx/>
              <a:buNone/>
              <a:defRPr sz="1600" b="1"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576"/>
              </a:spcBef>
              <a:spcAft>
                <a:spcPts val="0"/>
              </a:spcAft>
              <a:buClrTx/>
              <a:buSzTx/>
              <a:buFontTx/>
              <a:buNone/>
              <a:tabLst/>
              <a:defRPr/>
            </a:pPr>
            <a:r>
              <a:rPr kumimoji="0" lang="de-DE" sz="100" b="0" i="0" u="none" strike="noStrike" kern="1200" cap="none" spc="0" normalizeH="0" baseline="0" noProof="0">
                <a:ln>
                  <a:noFill/>
                </a:ln>
                <a:solidFill>
                  <a:sysClr val="window" lastClr="FFFFFF"/>
                </a:solidFill>
                <a:effectLst/>
                <a:uLnTx/>
                <a:uFillTx/>
                <a:latin typeface="Arial"/>
                <a:ea typeface="+mn-ea"/>
                <a:cs typeface="+mn-cs"/>
              </a:rPr>
              <a:t>1</a:t>
            </a:r>
            <a:endParaRPr kumimoji="0" lang="de-DE" sz="100" b="0" i="0" u="none" strike="noStrike" kern="1200" cap="none" spc="0" normalizeH="0" baseline="0" noProof="0" dirty="0">
              <a:ln>
                <a:noFill/>
              </a:ln>
              <a:solidFill>
                <a:sysClr val="window" lastClr="FFFFFF"/>
              </a:solidFill>
              <a:effectLst/>
              <a:uLnTx/>
              <a:uFillTx/>
              <a:latin typeface="Arial"/>
              <a:ea typeface="+mn-ea"/>
              <a:cs typeface="+mn-cs"/>
            </a:endParaRPr>
          </a:p>
        </p:txBody>
      </p:sp>
      <p:sp>
        <p:nvSpPr>
          <p:cNvPr id="14" name="Datumsplatzhalter 35">
            <a:extLst>
              <a:ext uri="{FF2B5EF4-FFF2-40B4-BE49-F238E27FC236}">
                <a16:creationId xmlns:a16="http://schemas.microsoft.com/office/drawing/2014/main" id="{6D139D2F-4FA3-40D8-9382-B80AD0784C8C}"/>
              </a:ext>
            </a:extLst>
          </p:cNvPr>
          <p:cNvSpPr>
            <a:spLocks noGrp="1"/>
          </p:cNvSpPr>
          <p:nvPr>
            <p:ph type="dt" sz="half" idx="15"/>
          </p:nvPr>
        </p:nvSpPr>
        <p:spPr>
          <a:xfrm>
            <a:off x="838200" y="6356350"/>
            <a:ext cx="2743200" cy="365125"/>
          </a:xfrm>
        </p:spPr>
        <p:txBody>
          <a:bodyPr/>
          <a:lstStyle>
            <a:lvl1pPr>
              <a:defRPr>
                <a:solidFill>
                  <a:schemeClr val="tx1">
                    <a:lumMod val="65000"/>
                    <a:lumOff val="35000"/>
                  </a:schemeClr>
                </a:solidFill>
              </a:defRPr>
            </a:lvl1pPr>
          </a:lstStyle>
          <a:p>
            <a:fld id="{3E5F4CB0-7F1D-416B-BFA4-4D457FCBBCFE}" type="datetime1">
              <a:rPr lang="de-DE" smtClean="0"/>
              <a:t>22.11.2024</a:t>
            </a:fld>
            <a:endParaRPr lang="de-DE" dirty="0"/>
          </a:p>
        </p:txBody>
      </p:sp>
      <p:sp>
        <p:nvSpPr>
          <p:cNvPr id="15" name="Fußzeilenplatzhalter 36">
            <a:extLst>
              <a:ext uri="{FF2B5EF4-FFF2-40B4-BE49-F238E27FC236}">
                <a16:creationId xmlns:a16="http://schemas.microsoft.com/office/drawing/2014/main" id="{F4EBE993-7D89-4BB0-927B-795E6A2D47E3}"/>
              </a:ext>
            </a:extLst>
          </p:cNvPr>
          <p:cNvSpPr>
            <a:spLocks noGrp="1"/>
          </p:cNvSpPr>
          <p:nvPr>
            <p:ph type="ftr" sz="quarter" idx="16"/>
          </p:nvPr>
        </p:nvSpPr>
        <p:spPr>
          <a:xfrm>
            <a:off x="4038600" y="6356350"/>
            <a:ext cx="4114800" cy="365125"/>
          </a:xfrm>
        </p:spPr>
        <p:txBody>
          <a:bodyPr/>
          <a:lstStyle>
            <a:lvl1pPr>
              <a:defRPr>
                <a:solidFill>
                  <a:schemeClr val="tx1">
                    <a:lumMod val="65000"/>
                    <a:lumOff val="35000"/>
                  </a:schemeClr>
                </a:solidFill>
              </a:defRPr>
            </a:lvl1pPr>
          </a:lstStyle>
          <a:p>
            <a:pPr>
              <a:defRPr/>
            </a:pPr>
            <a:r>
              <a:rPr lang="de-DE"/>
              <a:t>Sana Kliniken Düsseldorf GmbH  - Betriebsrat</a:t>
            </a:r>
            <a:endParaRPr lang="de-DE" dirty="0"/>
          </a:p>
        </p:txBody>
      </p:sp>
      <p:sp>
        <p:nvSpPr>
          <p:cNvPr id="18" name="Foliennummernplatzhalter 37">
            <a:extLst>
              <a:ext uri="{FF2B5EF4-FFF2-40B4-BE49-F238E27FC236}">
                <a16:creationId xmlns:a16="http://schemas.microsoft.com/office/drawing/2014/main" id="{E0E2D832-678D-44C6-A439-4B31F60C1DE8}"/>
              </a:ext>
            </a:extLst>
          </p:cNvPr>
          <p:cNvSpPr>
            <a:spLocks noGrp="1"/>
          </p:cNvSpPr>
          <p:nvPr>
            <p:ph type="sldNum" sz="quarter" idx="17"/>
          </p:nvPr>
        </p:nvSpPr>
        <p:spPr>
          <a:xfrm>
            <a:off x="8610600" y="6356350"/>
            <a:ext cx="2743200" cy="365125"/>
          </a:xfrm>
        </p:spPr>
        <p:txBody>
          <a:bodyPr/>
          <a:lstStyle>
            <a:lvl1pPr>
              <a:defRPr>
                <a:solidFill>
                  <a:schemeClr val="tx1">
                    <a:lumMod val="65000"/>
                    <a:lumOff val="35000"/>
                  </a:schemeClr>
                </a:solidFill>
              </a:defRPr>
            </a:lvl1pPr>
          </a:lstStyle>
          <a:p>
            <a:fld id="{4B8A668A-B933-4344-8CC7-2F8E7A0866DF}" type="slidenum">
              <a:rPr lang="de-DE" smtClean="0"/>
              <a:pPr/>
              <a:t>‹Nr.›</a:t>
            </a:fld>
            <a:endParaRPr lang="de-DE"/>
          </a:p>
        </p:txBody>
      </p:sp>
      <p:sp>
        <p:nvSpPr>
          <p:cNvPr id="22" name="Line 26">
            <a:extLst>
              <a:ext uri="{FF2B5EF4-FFF2-40B4-BE49-F238E27FC236}">
                <a16:creationId xmlns:a16="http://schemas.microsoft.com/office/drawing/2014/main" id="{77024BE4-154D-454F-9297-8A5EA01E2766}"/>
              </a:ext>
            </a:extLst>
          </p:cNvPr>
          <p:cNvSpPr>
            <a:spLocks noChangeShapeType="1"/>
          </p:cNvSpPr>
          <p:nvPr userDrawn="1"/>
        </p:nvSpPr>
        <p:spPr bwMode="auto">
          <a:xfrm flipV="1">
            <a:off x="228598" y="836227"/>
            <a:ext cx="11730789" cy="1"/>
          </a:xfrm>
          <a:prstGeom prst="line">
            <a:avLst/>
          </a:prstGeom>
          <a:noFill/>
          <a:ln w="12700">
            <a:solidFill>
              <a:schemeClr val="bg1"/>
            </a:solidFill>
            <a:round/>
            <a:headEnd type="none" w="sm" len="sm"/>
            <a:tailEnd type="none" w="sm" len="sm"/>
          </a:ln>
        </p:spPr>
        <p:txBody>
          <a:bodyPr wrap="none"/>
          <a:lstStyle/>
          <a:p>
            <a:endParaRPr lang="de-DE" dirty="0"/>
          </a:p>
        </p:txBody>
      </p:sp>
      <p:sp>
        <p:nvSpPr>
          <p:cNvPr id="24" name="Rechteck 18">
            <a:extLst>
              <a:ext uri="{FF2B5EF4-FFF2-40B4-BE49-F238E27FC236}">
                <a16:creationId xmlns:a16="http://schemas.microsoft.com/office/drawing/2014/main" id="{F59CA1DD-40ED-4E48-9961-89F0ECEF0571}"/>
              </a:ext>
            </a:extLst>
          </p:cNvPr>
          <p:cNvSpPr>
            <a:spLocks noChangeArrowheads="1"/>
          </p:cNvSpPr>
          <p:nvPr userDrawn="1"/>
        </p:nvSpPr>
        <p:spPr bwMode="auto">
          <a:xfrm>
            <a:off x="-2007" y="192521"/>
            <a:ext cx="12192000" cy="523220"/>
          </a:xfrm>
          <a:prstGeom prst="rect">
            <a:avLst/>
          </a:prstGeom>
          <a:noFill/>
          <a:ln w="9525">
            <a:noFill/>
            <a:miter lim="800000"/>
            <a:headEnd/>
            <a:tailEnd/>
          </a:ln>
        </p:spPr>
        <p:txBody>
          <a:bodyPr wrap="square" anchor="ctr" anchorCtr="0">
            <a:spAutoFit/>
          </a:bodyPr>
          <a:lstStyle/>
          <a:p>
            <a:pPr algn="ctr">
              <a:spcBef>
                <a:spcPct val="50000"/>
              </a:spcBef>
            </a:pPr>
            <a:r>
              <a:rPr lang="de-DE" sz="2800" i="1" dirty="0">
                <a:solidFill>
                  <a:schemeClr val="bg1">
                    <a:lumMod val="95000"/>
                  </a:schemeClr>
                </a:solidFill>
                <a:latin typeface="Arial" charset="0"/>
              </a:rPr>
              <a:t>Betriebsversammlung 2022  –  Tagesordnung</a:t>
            </a:r>
            <a:endParaRPr lang="de-DE" b="1" i="1" dirty="0">
              <a:solidFill>
                <a:schemeClr val="bg1">
                  <a:lumMod val="95000"/>
                </a:schemeClr>
              </a:solidFill>
              <a:latin typeface="Arial" charset="0"/>
            </a:endParaRPr>
          </a:p>
        </p:txBody>
      </p:sp>
      <p:sp>
        <p:nvSpPr>
          <p:cNvPr id="7" name="Textplatzhalter 6">
            <a:extLst>
              <a:ext uri="{FF2B5EF4-FFF2-40B4-BE49-F238E27FC236}">
                <a16:creationId xmlns:a16="http://schemas.microsoft.com/office/drawing/2014/main" id="{2A20656C-A12B-47E3-B5C4-3275EBD644A3}"/>
              </a:ext>
            </a:extLst>
          </p:cNvPr>
          <p:cNvSpPr>
            <a:spLocks noGrp="1"/>
          </p:cNvSpPr>
          <p:nvPr>
            <p:ph type="body" sz="quarter" idx="18"/>
          </p:nvPr>
        </p:nvSpPr>
        <p:spPr>
          <a:xfrm>
            <a:off x="957263" y="1257300"/>
            <a:ext cx="10244137" cy="4764088"/>
          </a:xfrm>
        </p:spPr>
        <p:txBody>
          <a:bodyPr>
            <a:normAutofit/>
          </a:bodyPr>
          <a:lstStyle>
            <a:lvl1pPr marL="360363" indent="-360363">
              <a:buFont typeface="Wingdings" panose="05000000000000000000" pitchFamily="2" charset="2"/>
              <a:buChar char="Ø"/>
              <a:defRPr sz="2000">
                <a:solidFill>
                  <a:schemeClr val="bg1">
                    <a:lumMod val="95000"/>
                  </a:schemeClr>
                </a:solidFill>
              </a:defRPr>
            </a:lvl1pPr>
            <a:lvl2pPr>
              <a:defRPr sz="1800">
                <a:solidFill>
                  <a:schemeClr val="bg1">
                    <a:lumMod val="95000"/>
                  </a:schemeClr>
                </a:solidFill>
              </a:defRPr>
            </a:lvl2pPr>
            <a:lvl3pPr>
              <a:defRPr sz="1800">
                <a:solidFill>
                  <a:schemeClr val="bg1">
                    <a:lumMod val="95000"/>
                  </a:schemeClr>
                </a:solidFill>
              </a:defRPr>
            </a:lvl3pPr>
            <a:lvl4pPr>
              <a:defRPr sz="1800">
                <a:solidFill>
                  <a:schemeClr val="bg1">
                    <a:lumMod val="95000"/>
                  </a:schemeClr>
                </a:solidFill>
              </a:defRPr>
            </a:lvl4pPr>
            <a:lvl5pPr>
              <a:defRPr sz="1800">
                <a:solidFill>
                  <a:schemeClr val="bg1">
                    <a:lumMod val="95000"/>
                  </a:schemeClr>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02588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ext-2">
    <p:spTree>
      <p:nvGrpSpPr>
        <p:cNvPr id="1" name=""/>
        <p:cNvGrpSpPr/>
        <p:nvPr/>
      </p:nvGrpSpPr>
      <p:grpSpPr>
        <a:xfrm>
          <a:off x="0" y="0"/>
          <a:ext cx="0" cy="0"/>
          <a:chOff x="0" y="0"/>
          <a:chExt cx="0" cy="0"/>
        </a:xfrm>
      </p:grpSpPr>
      <p:cxnSp>
        <p:nvCxnSpPr>
          <p:cNvPr id="12" name="Gerade Verbindung 8">
            <a:extLst>
              <a:ext uri="{FF2B5EF4-FFF2-40B4-BE49-F238E27FC236}">
                <a16:creationId xmlns:a16="http://schemas.microsoft.com/office/drawing/2014/main" id="{FBE06B96-25AB-48F9-B60A-3FA6C1AD21A3}"/>
              </a:ext>
            </a:extLst>
          </p:cNvPr>
          <p:cNvCxnSpPr/>
          <p:nvPr userDrawn="1"/>
        </p:nvCxnSpPr>
        <p:spPr>
          <a:xfrm>
            <a:off x="0" y="6237130"/>
            <a:ext cx="12192000" cy="0"/>
          </a:xfrm>
          <a:prstGeom prst="line">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platzhalter 6">
            <a:extLst>
              <a:ext uri="{FF2B5EF4-FFF2-40B4-BE49-F238E27FC236}">
                <a16:creationId xmlns:a16="http://schemas.microsoft.com/office/drawing/2014/main" id="{DCAAA940-1AF4-4ADF-9712-01B39CF1A291}"/>
              </a:ext>
            </a:extLst>
          </p:cNvPr>
          <p:cNvSpPr txBox="1">
            <a:spLocks/>
          </p:cNvSpPr>
          <p:nvPr userDrawn="1"/>
        </p:nvSpPr>
        <p:spPr>
          <a:xfrm>
            <a:off x="-101600" y="6135129"/>
            <a:ext cx="871621" cy="836712"/>
          </a:xfrm>
          <a:prstGeom prst="rect">
            <a:avLst/>
          </a:prstGeom>
          <a:blipFill dpi="0" rotWithShape="1">
            <a:blip r:embed="rId2"/>
            <a:srcRect/>
            <a:stretch>
              <a:fillRect/>
            </a:stretch>
          </a:blipFill>
        </p:spPr>
        <p:txBody>
          <a:bodyPr vert="horz" lIns="0" tIns="0" rIns="0" bIns="0" rtlCol="0">
            <a:noAutofit/>
          </a:bodyPr>
          <a:lstStyle>
            <a:lvl1pPr marL="0" indent="0" algn="l" defTabSz="914400" rtl="0" eaLnBrk="1" latinLnBrk="0" hangingPunct="1">
              <a:spcBef>
                <a:spcPts val="576"/>
              </a:spcBef>
              <a:buFontTx/>
              <a:buNone/>
              <a:defRPr sz="100" kern="1200">
                <a:solidFill>
                  <a:schemeClr val="bg1"/>
                </a:solidFill>
                <a:latin typeface="+mn-lt"/>
                <a:ea typeface="+mn-ea"/>
                <a:cs typeface="+mn-cs"/>
              </a:defRPr>
            </a:lvl1pPr>
            <a:lvl2pPr marL="190800" indent="-190800" algn="l" defTabSz="914400" rtl="0" eaLnBrk="1" latinLnBrk="0" hangingPunct="1">
              <a:spcBef>
                <a:spcPts val="576"/>
              </a:spcBef>
              <a:buFont typeface="Arial" panose="020B0604020202020204" pitchFamily="34" charset="0"/>
              <a:buChar char="•"/>
              <a:defRPr sz="1600" kern="1200">
                <a:solidFill>
                  <a:schemeClr val="tx1"/>
                </a:solidFill>
                <a:latin typeface="+mn-lt"/>
                <a:ea typeface="+mn-ea"/>
                <a:cs typeface="+mn-cs"/>
              </a:defRPr>
            </a:lvl2pPr>
            <a:lvl3pPr marL="381600" indent="-1908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3pPr>
            <a:lvl4pPr marL="0" indent="0" algn="l" defTabSz="914400" rtl="0" eaLnBrk="1" latinLnBrk="0" hangingPunct="1">
              <a:spcBef>
                <a:spcPts val="576"/>
              </a:spcBef>
              <a:buFontTx/>
              <a:buNone/>
              <a:defRPr sz="1600" b="1"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576"/>
              </a:spcBef>
              <a:spcAft>
                <a:spcPts val="0"/>
              </a:spcAft>
              <a:buClrTx/>
              <a:buSzTx/>
              <a:buFontTx/>
              <a:buNone/>
              <a:tabLst/>
              <a:defRPr/>
            </a:pPr>
            <a:r>
              <a:rPr kumimoji="0" lang="de-DE" sz="100" b="0" i="0" u="none" strike="noStrike" kern="1200" cap="none" spc="0" normalizeH="0" baseline="0" noProof="0">
                <a:ln>
                  <a:noFill/>
                </a:ln>
                <a:solidFill>
                  <a:sysClr val="window" lastClr="FFFFFF"/>
                </a:solidFill>
                <a:effectLst/>
                <a:uLnTx/>
                <a:uFillTx/>
                <a:latin typeface="Arial"/>
                <a:ea typeface="+mn-ea"/>
                <a:cs typeface="+mn-cs"/>
              </a:rPr>
              <a:t>1</a:t>
            </a:r>
            <a:endParaRPr kumimoji="0" lang="de-DE" sz="100" b="0" i="0" u="none" strike="noStrike" kern="1200" cap="none" spc="0" normalizeH="0" baseline="0" noProof="0" dirty="0">
              <a:ln>
                <a:noFill/>
              </a:ln>
              <a:solidFill>
                <a:sysClr val="window" lastClr="FFFFFF"/>
              </a:solidFill>
              <a:effectLst/>
              <a:uLnTx/>
              <a:uFillTx/>
              <a:latin typeface="Arial"/>
              <a:ea typeface="+mn-ea"/>
              <a:cs typeface="+mn-cs"/>
            </a:endParaRPr>
          </a:p>
        </p:txBody>
      </p:sp>
      <p:sp>
        <p:nvSpPr>
          <p:cNvPr id="14" name="Datumsplatzhalter 35">
            <a:extLst>
              <a:ext uri="{FF2B5EF4-FFF2-40B4-BE49-F238E27FC236}">
                <a16:creationId xmlns:a16="http://schemas.microsoft.com/office/drawing/2014/main" id="{6D139D2F-4FA3-40D8-9382-B80AD0784C8C}"/>
              </a:ext>
            </a:extLst>
          </p:cNvPr>
          <p:cNvSpPr>
            <a:spLocks noGrp="1"/>
          </p:cNvSpPr>
          <p:nvPr>
            <p:ph type="dt" sz="half" idx="15"/>
          </p:nvPr>
        </p:nvSpPr>
        <p:spPr>
          <a:xfrm>
            <a:off x="838200" y="6356350"/>
            <a:ext cx="2743200" cy="365125"/>
          </a:xfrm>
        </p:spPr>
        <p:txBody>
          <a:bodyPr/>
          <a:lstStyle>
            <a:lvl1pPr>
              <a:defRPr>
                <a:solidFill>
                  <a:schemeClr val="tx1">
                    <a:lumMod val="65000"/>
                    <a:lumOff val="35000"/>
                  </a:schemeClr>
                </a:solidFill>
              </a:defRPr>
            </a:lvl1pPr>
          </a:lstStyle>
          <a:p>
            <a:fld id="{2A4F3A37-9F58-46F0-9427-71CF4794F6DC}" type="datetime1">
              <a:rPr lang="de-DE" smtClean="0"/>
              <a:t>22.11.2024</a:t>
            </a:fld>
            <a:endParaRPr lang="de-DE" dirty="0"/>
          </a:p>
        </p:txBody>
      </p:sp>
      <p:sp>
        <p:nvSpPr>
          <p:cNvPr id="15" name="Fußzeilenplatzhalter 36">
            <a:extLst>
              <a:ext uri="{FF2B5EF4-FFF2-40B4-BE49-F238E27FC236}">
                <a16:creationId xmlns:a16="http://schemas.microsoft.com/office/drawing/2014/main" id="{F4EBE993-7D89-4BB0-927B-795E6A2D47E3}"/>
              </a:ext>
            </a:extLst>
          </p:cNvPr>
          <p:cNvSpPr>
            <a:spLocks noGrp="1"/>
          </p:cNvSpPr>
          <p:nvPr>
            <p:ph type="ftr" sz="quarter" idx="16"/>
          </p:nvPr>
        </p:nvSpPr>
        <p:spPr>
          <a:xfrm>
            <a:off x="4038600" y="6356350"/>
            <a:ext cx="4114800" cy="365125"/>
          </a:xfrm>
        </p:spPr>
        <p:txBody>
          <a:bodyPr/>
          <a:lstStyle>
            <a:lvl1pPr>
              <a:defRPr>
                <a:solidFill>
                  <a:schemeClr val="tx1">
                    <a:lumMod val="65000"/>
                    <a:lumOff val="35000"/>
                  </a:schemeClr>
                </a:solidFill>
              </a:defRPr>
            </a:lvl1pPr>
          </a:lstStyle>
          <a:p>
            <a:pPr>
              <a:defRPr/>
            </a:pPr>
            <a:r>
              <a:rPr lang="de-DE"/>
              <a:t>Sana Kliniken Düsseldorf GmbH  - Betriebsrat</a:t>
            </a:r>
            <a:endParaRPr lang="de-DE" dirty="0"/>
          </a:p>
        </p:txBody>
      </p:sp>
      <p:sp>
        <p:nvSpPr>
          <p:cNvPr id="18" name="Foliennummernplatzhalter 37">
            <a:extLst>
              <a:ext uri="{FF2B5EF4-FFF2-40B4-BE49-F238E27FC236}">
                <a16:creationId xmlns:a16="http://schemas.microsoft.com/office/drawing/2014/main" id="{E0E2D832-678D-44C6-A439-4B31F60C1DE8}"/>
              </a:ext>
            </a:extLst>
          </p:cNvPr>
          <p:cNvSpPr>
            <a:spLocks noGrp="1"/>
          </p:cNvSpPr>
          <p:nvPr>
            <p:ph type="sldNum" sz="quarter" idx="17"/>
          </p:nvPr>
        </p:nvSpPr>
        <p:spPr>
          <a:xfrm>
            <a:off x="8610600" y="6356350"/>
            <a:ext cx="2743200" cy="365125"/>
          </a:xfrm>
        </p:spPr>
        <p:txBody>
          <a:bodyPr/>
          <a:lstStyle>
            <a:lvl1pPr>
              <a:defRPr>
                <a:solidFill>
                  <a:schemeClr val="tx1">
                    <a:lumMod val="65000"/>
                    <a:lumOff val="35000"/>
                  </a:schemeClr>
                </a:solidFill>
              </a:defRPr>
            </a:lvl1pPr>
          </a:lstStyle>
          <a:p>
            <a:fld id="{4B8A668A-B933-4344-8CC7-2F8E7A0866DF}" type="slidenum">
              <a:rPr lang="de-DE" smtClean="0"/>
              <a:pPr/>
              <a:t>‹Nr.›</a:t>
            </a:fld>
            <a:endParaRPr lang="de-DE"/>
          </a:p>
        </p:txBody>
      </p:sp>
      <p:sp>
        <p:nvSpPr>
          <p:cNvPr id="22" name="Line 26">
            <a:extLst>
              <a:ext uri="{FF2B5EF4-FFF2-40B4-BE49-F238E27FC236}">
                <a16:creationId xmlns:a16="http://schemas.microsoft.com/office/drawing/2014/main" id="{77024BE4-154D-454F-9297-8A5EA01E2766}"/>
              </a:ext>
            </a:extLst>
          </p:cNvPr>
          <p:cNvSpPr>
            <a:spLocks noChangeShapeType="1"/>
          </p:cNvSpPr>
          <p:nvPr userDrawn="1"/>
        </p:nvSpPr>
        <p:spPr bwMode="auto">
          <a:xfrm flipV="1">
            <a:off x="228598" y="836227"/>
            <a:ext cx="11730789" cy="1"/>
          </a:xfrm>
          <a:prstGeom prst="line">
            <a:avLst/>
          </a:prstGeom>
          <a:noFill/>
          <a:ln w="12700">
            <a:solidFill>
              <a:schemeClr val="bg1"/>
            </a:solidFill>
            <a:round/>
            <a:headEnd type="none" w="sm" len="sm"/>
            <a:tailEnd type="none" w="sm" len="sm"/>
          </a:ln>
        </p:spPr>
        <p:txBody>
          <a:bodyPr wrap="none"/>
          <a:lstStyle/>
          <a:p>
            <a:endParaRPr lang="de-DE" dirty="0"/>
          </a:p>
        </p:txBody>
      </p:sp>
      <p:sp>
        <p:nvSpPr>
          <p:cNvPr id="7" name="Textplatzhalter 6">
            <a:extLst>
              <a:ext uri="{FF2B5EF4-FFF2-40B4-BE49-F238E27FC236}">
                <a16:creationId xmlns:a16="http://schemas.microsoft.com/office/drawing/2014/main" id="{2A20656C-A12B-47E3-B5C4-3275EBD644A3}"/>
              </a:ext>
            </a:extLst>
          </p:cNvPr>
          <p:cNvSpPr>
            <a:spLocks noGrp="1"/>
          </p:cNvSpPr>
          <p:nvPr>
            <p:ph type="body" sz="quarter" idx="18"/>
          </p:nvPr>
        </p:nvSpPr>
        <p:spPr>
          <a:xfrm>
            <a:off x="228598" y="1103875"/>
            <a:ext cx="11730789" cy="5014035"/>
          </a:xfrm>
        </p:spPr>
        <p:txBody>
          <a:bodyPr>
            <a:normAutofit/>
          </a:bodyPr>
          <a:lstStyle>
            <a:lvl1pPr marL="360363" indent="-360363">
              <a:buFont typeface="Wingdings" panose="05000000000000000000" pitchFamily="2" charset="2"/>
              <a:buChar char="Ø"/>
              <a:defRPr sz="2000">
                <a:solidFill>
                  <a:schemeClr val="bg1">
                    <a:lumMod val="95000"/>
                  </a:schemeClr>
                </a:solidFill>
              </a:defRPr>
            </a:lvl1pPr>
            <a:lvl2pPr>
              <a:defRPr sz="1800">
                <a:solidFill>
                  <a:schemeClr val="bg1">
                    <a:lumMod val="95000"/>
                  </a:schemeClr>
                </a:solidFill>
              </a:defRPr>
            </a:lvl2pPr>
            <a:lvl3pPr>
              <a:defRPr sz="1800">
                <a:solidFill>
                  <a:schemeClr val="bg1">
                    <a:lumMod val="95000"/>
                  </a:schemeClr>
                </a:solidFill>
              </a:defRPr>
            </a:lvl3pPr>
            <a:lvl4pPr>
              <a:defRPr sz="1800">
                <a:solidFill>
                  <a:schemeClr val="bg1">
                    <a:lumMod val="95000"/>
                  </a:schemeClr>
                </a:solidFill>
              </a:defRPr>
            </a:lvl4pPr>
            <a:lvl5pPr>
              <a:defRPr sz="1800">
                <a:solidFill>
                  <a:schemeClr val="bg1">
                    <a:lumMod val="95000"/>
                  </a:schemeClr>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Titelplatzhalter 1">
            <a:extLst>
              <a:ext uri="{FF2B5EF4-FFF2-40B4-BE49-F238E27FC236}">
                <a16:creationId xmlns:a16="http://schemas.microsoft.com/office/drawing/2014/main" id="{A4FB80AB-B977-4B8C-979F-8689EF175364}"/>
              </a:ext>
            </a:extLst>
          </p:cNvPr>
          <p:cNvSpPr>
            <a:spLocks noGrp="1"/>
          </p:cNvSpPr>
          <p:nvPr>
            <p:ph type="title"/>
          </p:nvPr>
        </p:nvSpPr>
        <p:spPr>
          <a:xfrm>
            <a:off x="0" y="0"/>
            <a:ext cx="12192000" cy="836712"/>
          </a:xfrm>
          <a:prstGeom prst="rect">
            <a:avLst/>
          </a:prstGeom>
        </p:spPr>
        <p:txBody>
          <a:bodyPr vert="horz" lIns="91440" tIns="45720" rIns="91440" bIns="45720" rtlCol="0" anchor="ctr">
            <a:normAutofit/>
          </a:bodyPr>
          <a:lstStyle>
            <a:lvl1pPr algn="ctr">
              <a:defRPr sz="2800" b="0" i="1">
                <a:solidFill>
                  <a:schemeClr val="bg1"/>
                </a:solidFill>
              </a:defRPr>
            </a:lvl1pPr>
          </a:lstStyle>
          <a:p>
            <a:r>
              <a:rPr lang="de-DE" dirty="0"/>
              <a:t>Titelmasterformat durch Klicken bearbeiten</a:t>
            </a:r>
          </a:p>
        </p:txBody>
      </p:sp>
    </p:spTree>
    <p:extLst>
      <p:ext uri="{BB962C8B-B14F-4D97-AF65-F5344CB8AC3E}">
        <p14:creationId xmlns:p14="http://schemas.microsoft.com/office/powerpoint/2010/main" val="230475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extfolie">
    <p:spTree>
      <p:nvGrpSpPr>
        <p:cNvPr id="1" name=""/>
        <p:cNvGrpSpPr/>
        <p:nvPr/>
      </p:nvGrpSpPr>
      <p:grpSpPr>
        <a:xfrm>
          <a:off x="0" y="0"/>
          <a:ext cx="0" cy="0"/>
          <a:chOff x="0" y="0"/>
          <a:chExt cx="0" cy="0"/>
        </a:xfrm>
      </p:grpSpPr>
      <p:sp>
        <p:nvSpPr>
          <p:cNvPr id="7" name="Rechteck 6"/>
          <p:cNvSpPr/>
          <p:nvPr userDrawn="1"/>
        </p:nvSpPr>
        <p:spPr>
          <a:xfrm>
            <a:off x="0" y="0"/>
            <a:ext cx="12192000" cy="836712"/>
          </a:xfrm>
          <a:prstGeom prst="rect">
            <a:avLst/>
          </a:prstGeom>
          <a:gradFill flip="none" rotWithShape="1">
            <a:gsLst>
              <a:gs pos="0">
                <a:srgbClr val="002060"/>
              </a:gs>
              <a:gs pos="46000">
                <a:schemeClr val="accent1">
                  <a:lumMod val="95000"/>
                  <a:lumOff val="5000"/>
                </a:schemeClr>
              </a:gs>
              <a:gs pos="100000">
                <a:schemeClr val="accent1">
                  <a:lumMod val="60000"/>
                </a:schemeClr>
              </a:gs>
            </a:gsLst>
            <a:path path="circle">
              <a:fillToRect l="50000" t="130000" r="50000" b="-3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p>
        </p:txBody>
      </p:sp>
      <p:cxnSp>
        <p:nvCxnSpPr>
          <p:cNvPr id="9" name="Gerade Verbindung 8"/>
          <p:cNvCxnSpPr/>
          <p:nvPr userDrawn="1"/>
        </p:nvCxnSpPr>
        <p:spPr>
          <a:xfrm>
            <a:off x="0" y="6237130"/>
            <a:ext cx="12192000" cy="0"/>
          </a:xfrm>
          <a:prstGeom prst="line">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Textplatzhalter 6">
            <a:extLst>
              <a:ext uri="{FF2B5EF4-FFF2-40B4-BE49-F238E27FC236}">
                <a16:creationId xmlns:a16="http://schemas.microsoft.com/office/drawing/2014/main" id="{2CB0C587-172F-437A-A2BF-40733F736FF2}"/>
              </a:ext>
            </a:extLst>
          </p:cNvPr>
          <p:cNvSpPr txBox="1">
            <a:spLocks/>
          </p:cNvSpPr>
          <p:nvPr userDrawn="1"/>
        </p:nvSpPr>
        <p:spPr>
          <a:xfrm>
            <a:off x="-101600" y="6135129"/>
            <a:ext cx="871621" cy="836712"/>
          </a:xfrm>
          <a:prstGeom prst="rect">
            <a:avLst/>
          </a:prstGeom>
          <a:blipFill dpi="0" rotWithShape="1">
            <a:blip r:embed="rId2"/>
            <a:srcRect/>
            <a:stretch>
              <a:fillRect/>
            </a:stretch>
          </a:blipFill>
        </p:spPr>
        <p:txBody>
          <a:bodyPr vert="horz" lIns="0" tIns="0" rIns="0" bIns="0" rtlCol="0">
            <a:noAutofit/>
          </a:bodyPr>
          <a:lstStyle>
            <a:lvl1pPr marL="0" indent="0" algn="l" defTabSz="914400" rtl="0" eaLnBrk="1" latinLnBrk="0" hangingPunct="1">
              <a:spcBef>
                <a:spcPts val="576"/>
              </a:spcBef>
              <a:buFontTx/>
              <a:buNone/>
              <a:defRPr sz="100" kern="1200">
                <a:solidFill>
                  <a:schemeClr val="bg1"/>
                </a:solidFill>
                <a:latin typeface="+mn-lt"/>
                <a:ea typeface="+mn-ea"/>
                <a:cs typeface="+mn-cs"/>
              </a:defRPr>
            </a:lvl1pPr>
            <a:lvl2pPr marL="190800" indent="-190800" algn="l" defTabSz="914400" rtl="0" eaLnBrk="1" latinLnBrk="0" hangingPunct="1">
              <a:spcBef>
                <a:spcPts val="576"/>
              </a:spcBef>
              <a:buFont typeface="Arial" panose="020B0604020202020204" pitchFamily="34" charset="0"/>
              <a:buChar char="•"/>
              <a:defRPr sz="1600" kern="1200">
                <a:solidFill>
                  <a:schemeClr val="tx1"/>
                </a:solidFill>
                <a:latin typeface="+mn-lt"/>
                <a:ea typeface="+mn-ea"/>
                <a:cs typeface="+mn-cs"/>
              </a:defRPr>
            </a:lvl2pPr>
            <a:lvl3pPr marL="381600" indent="-1908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3pPr>
            <a:lvl4pPr marL="0" indent="0" algn="l" defTabSz="914400" rtl="0" eaLnBrk="1" latinLnBrk="0" hangingPunct="1">
              <a:spcBef>
                <a:spcPts val="576"/>
              </a:spcBef>
              <a:buFontTx/>
              <a:buNone/>
              <a:defRPr sz="1600" b="1"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576"/>
              </a:spcBef>
              <a:spcAft>
                <a:spcPts val="0"/>
              </a:spcAft>
              <a:buClrTx/>
              <a:buSzTx/>
              <a:buFontTx/>
              <a:buNone/>
              <a:tabLst/>
              <a:defRPr/>
            </a:pPr>
            <a:r>
              <a:rPr kumimoji="0" lang="de-DE" sz="100" b="0" i="0" u="none" strike="noStrike" kern="1200" cap="none" spc="0" normalizeH="0" baseline="0" noProof="0">
                <a:ln>
                  <a:noFill/>
                </a:ln>
                <a:solidFill>
                  <a:sysClr val="window" lastClr="FFFFFF"/>
                </a:solidFill>
                <a:effectLst/>
                <a:uLnTx/>
                <a:uFillTx/>
                <a:latin typeface="Arial"/>
                <a:ea typeface="+mn-ea"/>
                <a:cs typeface="+mn-cs"/>
              </a:rPr>
              <a:t>1</a:t>
            </a:r>
            <a:endParaRPr kumimoji="0" lang="de-DE" sz="100" b="0" i="0" u="none" strike="noStrike" kern="1200" cap="none" spc="0" normalizeH="0" baseline="0" noProof="0" dirty="0">
              <a:ln>
                <a:noFill/>
              </a:ln>
              <a:solidFill>
                <a:sysClr val="window" lastClr="FFFFFF"/>
              </a:solidFill>
              <a:effectLst/>
              <a:uLnTx/>
              <a:uFillTx/>
              <a:latin typeface="Arial"/>
              <a:ea typeface="+mn-ea"/>
              <a:cs typeface="+mn-cs"/>
            </a:endParaRPr>
          </a:p>
        </p:txBody>
      </p:sp>
      <p:sp>
        <p:nvSpPr>
          <p:cNvPr id="19" name="Titelplatzhalter 1">
            <a:extLst>
              <a:ext uri="{FF2B5EF4-FFF2-40B4-BE49-F238E27FC236}">
                <a16:creationId xmlns:a16="http://schemas.microsoft.com/office/drawing/2014/main" id="{8EA6E1E5-FF8C-4897-B4EB-9CEE382DF58C}"/>
              </a:ext>
            </a:extLst>
          </p:cNvPr>
          <p:cNvSpPr>
            <a:spLocks noGrp="1"/>
          </p:cNvSpPr>
          <p:nvPr>
            <p:ph type="title"/>
          </p:nvPr>
        </p:nvSpPr>
        <p:spPr>
          <a:xfrm>
            <a:off x="236620" y="0"/>
            <a:ext cx="11955379" cy="836712"/>
          </a:xfrm>
          <a:prstGeom prst="rect">
            <a:avLst/>
          </a:prstGeom>
        </p:spPr>
        <p:txBody>
          <a:bodyPr vert="horz" lIns="91440" tIns="45720" rIns="91440" bIns="45720" rtlCol="0" anchor="ctr">
            <a:normAutofit/>
          </a:bodyPr>
          <a:lstStyle>
            <a:lvl1pPr algn="l">
              <a:defRPr sz="2800" b="0" i="1">
                <a:solidFill>
                  <a:schemeClr val="bg1"/>
                </a:solidFill>
              </a:defRPr>
            </a:lvl1pPr>
          </a:lstStyle>
          <a:p>
            <a:r>
              <a:rPr lang="de-DE" dirty="0"/>
              <a:t>Titelmasterformat durch Klicken bearbeiten</a:t>
            </a:r>
          </a:p>
        </p:txBody>
      </p:sp>
      <p:sp>
        <p:nvSpPr>
          <p:cNvPr id="18" name="Textplatzhalter 17">
            <a:extLst>
              <a:ext uri="{FF2B5EF4-FFF2-40B4-BE49-F238E27FC236}">
                <a16:creationId xmlns:a16="http://schemas.microsoft.com/office/drawing/2014/main" id="{8E30ABE4-4E0A-489C-B6CD-7B957B8E4371}"/>
              </a:ext>
            </a:extLst>
          </p:cNvPr>
          <p:cNvSpPr>
            <a:spLocks noGrp="1"/>
          </p:cNvSpPr>
          <p:nvPr>
            <p:ph type="body" sz="quarter" idx="14"/>
          </p:nvPr>
        </p:nvSpPr>
        <p:spPr>
          <a:xfrm>
            <a:off x="236538" y="1016668"/>
            <a:ext cx="11728450" cy="5101557"/>
          </a:xfrm>
        </p:spPr>
        <p:txBody>
          <a:bodyPr>
            <a:normAutofit/>
          </a:bodyPr>
          <a:lstStyle>
            <a:lvl1pPr marL="342900" indent="-342900">
              <a:buFont typeface="Wingdings" panose="05000000000000000000" pitchFamily="2" charset="2"/>
              <a:buChar char="Ø"/>
              <a:defRPr sz="1800">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6" name="Datumsplatzhalter 35">
            <a:extLst>
              <a:ext uri="{FF2B5EF4-FFF2-40B4-BE49-F238E27FC236}">
                <a16:creationId xmlns:a16="http://schemas.microsoft.com/office/drawing/2014/main" id="{BC4C092C-6740-463D-B04E-0CC60BE14216}"/>
              </a:ext>
            </a:extLst>
          </p:cNvPr>
          <p:cNvSpPr>
            <a:spLocks noGrp="1"/>
          </p:cNvSpPr>
          <p:nvPr>
            <p:ph type="dt" sz="half" idx="15"/>
          </p:nvPr>
        </p:nvSpPr>
        <p:spPr/>
        <p:txBody>
          <a:bodyPr/>
          <a:lstStyle>
            <a:lvl1pPr>
              <a:defRPr>
                <a:solidFill>
                  <a:schemeClr val="tx1">
                    <a:lumMod val="65000"/>
                    <a:lumOff val="35000"/>
                  </a:schemeClr>
                </a:solidFill>
              </a:defRPr>
            </a:lvl1pPr>
          </a:lstStyle>
          <a:p>
            <a:fld id="{966D16E3-F4F0-4FAC-887A-9622191E35F9}" type="datetime1">
              <a:rPr lang="de-DE" smtClean="0"/>
              <a:t>22.11.2024</a:t>
            </a:fld>
            <a:endParaRPr lang="de-DE" dirty="0"/>
          </a:p>
        </p:txBody>
      </p:sp>
      <p:sp>
        <p:nvSpPr>
          <p:cNvPr id="37" name="Fußzeilenplatzhalter 36">
            <a:extLst>
              <a:ext uri="{FF2B5EF4-FFF2-40B4-BE49-F238E27FC236}">
                <a16:creationId xmlns:a16="http://schemas.microsoft.com/office/drawing/2014/main" id="{C6D80F8A-B944-4AF2-A864-40AF07B0566C}"/>
              </a:ext>
            </a:extLst>
          </p:cNvPr>
          <p:cNvSpPr>
            <a:spLocks noGrp="1"/>
          </p:cNvSpPr>
          <p:nvPr>
            <p:ph type="ftr" sz="quarter" idx="16"/>
          </p:nvPr>
        </p:nvSpPr>
        <p:spPr/>
        <p:txBody>
          <a:bodyPr/>
          <a:lstStyle>
            <a:lvl1pPr>
              <a:defRPr>
                <a:solidFill>
                  <a:schemeClr val="tx1">
                    <a:lumMod val="65000"/>
                    <a:lumOff val="35000"/>
                  </a:schemeClr>
                </a:solidFill>
              </a:defRPr>
            </a:lvl1pPr>
          </a:lstStyle>
          <a:p>
            <a:pPr>
              <a:defRPr/>
            </a:pPr>
            <a:r>
              <a:rPr lang="de-DE"/>
              <a:t>Sana Kliniken Düsseldorf GmbH  - Betriebsrat</a:t>
            </a:r>
            <a:endParaRPr lang="de-DE" dirty="0"/>
          </a:p>
        </p:txBody>
      </p:sp>
      <p:sp>
        <p:nvSpPr>
          <p:cNvPr id="38" name="Foliennummernplatzhalter 37">
            <a:extLst>
              <a:ext uri="{FF2B5EF4-FFF2-40B4-BE49-F238E27FC236}">
                <a16:creationId xmlns:a16="http://schemas.microsoft.com/office/drawing/2014/main" id="{1AE0843B-439A-4CE1-B101-39612856EC08}"/>
              </a:ext>
            </a:extLst>
          </p:cNvPr>
          <p:cNvSpPr>
            <a:spLocks noGrp="1"/>
          </p:cNvSpPr>
          <p:nvPr>
            <p:ph type="sldNum" sz="quarter" idx="17"/>
          </p:nvPr>
        </p:nvSpPr>
        <p:spPr/>
        <p:txBody>
          <a:bodyPr/>
          <a:lstStyle>
            <a:lvl1pPr>
              <a:defRPr>
                <a:solidFill>
                  <a:schemeClr val="tx1">
                    <a:lumMod val="65000"/>
                    <a:lumOff val="35000"/>
                  </a:schemeClr>
                </a:solidFill>
              </a:defRPr>
            </a:lvl1pPr>
          </a:lstStyle>
          <a:p>
            <a:fld id="{4B8A668A-B933-4344-8CC7-2F8E7A0866DF}" type="slidenum">
              <a:rPr lang="de-DE" smtClean="0"/>
              <a:pPr/>
              <a:t>‹Nr.›</a:t>
            </a:fld>
            <a:endParaRPr lang="de-DE"/>
          </a:p>
        </p:txBody>
      </p:sp>
    </p:spTree>
    <p:extLst>
      <p:ext uri="{BB962C8B-B14F-4D97-AF65-F5344CB8AC3E}">
        <p14:creationId xmlns:p14="http://schemas.microsoft.com/office/powerpoint/2010/main" val="25490062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2000">
              <a:srgbClr val="002060"/>
            </a:gs>
            <a:gs pos="99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7948935-4430-42FC-AA7F-8C902D7D5A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D60CCC7-141E-4299-AF40-C9B58D1490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4C86725-179F-4058-B31A-FDCB485F30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FD31B-D0F5-4FC9-B68D-AD1A21369D48}" type="datetime1">
              <a:rPr lang="de-DE" smtClean="0"/>
              <a:t>22.11.2024</a:t>
            </a:fld>
            <a:endParaRPr lang="de-DE"/>
          </a:p>
        </p:txBody>
      </p:sp>
      <p:sp>
        <p:nvSpPr>
          <p:cNvPr id="5" name="Fußzeilenplatzhalter 4">
            <a:extLst>
              <a:ext uri="{FF2B5EF4-FFF2-40B4-BE49-F238E27FC236}">
                <a16:creationId xmlns:a16="http://schemas.microsoft.com/office/drawing/2014/main" id="{C99F4F8E-F384-41F6-B6DA-496D4DAE90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de-DE" dirty="0"/>
              <a:t>Sana Kliniken Düsseldorf GmbH  - Betriebsrat</a:t>
            </a:r>
          </a:p>
        </p:txBody>
      </p:sp>
      <p:sp>
        <p:nvSpPr>
          <p:cNvPr id="6" name="Foliennummernplatzhalter 5">
            <a:extLst>
              <a:ext uri="{FF2B5EF4-FFF2-40B4-BE49-F238E27FC236}">
                <a16:creationId xmlns:a16="http://schemas.microsoft.com/office/drawing/2014/main" id="{1028DCD2-8DB8-4D27-8761-7A863B1301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8A668A-B933-4344-8CC7-2F8E7A0866DF}" type="slidenum">
              <a:rPr lang="de-DE" smtClean="0"/>
              <a:t>‹Nr.›</a:t>
            </a:fld>
            <a:endParaRPr lang="de-DE"/>
          </a:p>
        </p:txBody>
      </p:sp>
    </p:spTree>
    <p:extLst>
      <p:ext uri="{BB962C8B-B14F-4D97-AF65-F5344CB8AC3E}">
        <p14:creationId xmlns:p14="http://schemas.microsoft.com/office/powerpoint/2010/main" val="221549004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1" r:id="rId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buNone/>
            </a:pPr>
            <a:r>
              <a:rPr lang="de-DE" sz="3200" b="1" dirty="0">
                <a:latin typeface="Arial" panose="020B0604020202020204" pitchFamily="34" charset="0"/>
                <a:cs typeface="Arial" panose="020B0604020202020204" pitchFamily="34" charset="0"/>
              </a:rPr>
              <a:t>	</a:t>
            </a:r>
          </a:p>
          <a:p>
            <a:pPr lvl="0"/>
            <a:r>
              <a:rPr lang="de-DE" dirty="0">
                <a:latin typeface="Arial" panose="020B0604020202020204" pitchFamily="34" charset="0"/>
                <a:cs typeface="Arial" panose="020B0604020202020204" pitchFamily="34" charset="0"/>
              </a:rPr>
              <a:t>Wie finanzieren sich Krankenhäuser?</a:t>
            </a: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lvl="0"/>
            <a:r>
              <a:rPr lang="de-DE" dirty="0">
                <a:latin typeface="Arial" panose="020B0604020202020204" pitchFamily="34" charset="0"/>
                <a:cs typeface="Arial" panose="020B0604020202020204" pitchFamily="34" charset="0"/>
              </a:rPr>
              <a:t>Wie sieht der Laumann- Krankenhausplan aus?</a:t>
            </a: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lvl="0"/>
            <a:r>
              <a:rPr lang="de-DE" dirty="0">
                <a:latin typeface="Arial" panose="020B0604020202020204" pitchFamily="34" charset="0"/>
                <a:cs typeface="Arial" panose="020B0604020202020204" pitchFamily="34" charset="0"/>
              </a:rPr>
              <a:t>Wie sieht die Lauterbach- Krankenhausreform aus?</a:t>
            </a: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lvl="0"/>
            <a:r>
              <a:rPr lang="de-DE" dirty="0">
                <a:latin typeface="Arial" panose="020B0604020202020204" pitchFamily="34" charset="0"/>
                <a:cs typeface="Arial" panose="020B0604020202020204" pitchFamily="34" charset="0"/>
              </a:rPr>
              <a:t>Stand der Pläne und der Umsetzung?</a:t>
            </a: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lvl="0"/>
            <a:r>
              <a:rPr lang="de-DE" dirty="0">
                <a:latin typeface="Arial" panose="020B0604020202020204" pitchFamily="34" charset="0"/>
                <a:cs typeface="Arial" panose="020B0604020202020204" pitchFamily="34" charset="0"/>
              </a:rPr>
              <a:t>Was können wir tun?</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Fragen zur Krankenhausplanung </a:t>
            </a:r>
          </a:p>
        </p:txBody>
      </p:sp>
    </p:spTree>
    <p:extLst>
      <p:ext uri="{BB962C8B-B14F-4D97-AF65-F5344CB8AC3E}">
        <p14:creationId xmlns:p14="http://schemas.microsoft.com/office/powerpoint/2010/main" val="885216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10</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buNone/>
            </a:pPr>
            <a:r>
              <a:rPr lang="de-DE" sz="3200" b="1" dirty="0">
                <a:latin typeface="Arial" panose="020B0604020202020204" pitchFamily="34" charset="0"/>
                <a:cs typeface="Arial" panose="020B0604020202020204" pitchFamily="34" charset="0"/>
              </a:rPr>
              <a:t>	</a:t>
            </a:r>
          </a:p>
          <a:p>
            <a:pPr lvl="0"/>
            <a:r>
              <a:rPr lang="de-DE" dirty="0">
                <a:solidFill>
                  <a:schemeClr val="tx1">
                    <a:lumMod val="75000"/>
                    <a:lumOff val="25000"/>
                  </a:schemeClr>
                </a:solidFill>
                <a:latin typeface="Arial" panose="020B0604020202020204" pitchFamily="34" charset="0"/>
                <a:cs typeface="Arial" panose="020B0604020202020204" pitchFamily="34" charset="0"/>
              </a:rPr>
              <a:t>Wie finanzieren sich Krankenhäuser?</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Wie sieht der Laumann- Krankenhausplan aus?</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latin typeface="Arial" panose="020B0604020202020204" pitchFamily="34" charset="0"/>
                <a:cs typeface="Arial" panose="020B0604020202020204" pitchFamily="34" charset="0"/>
              </a:rPr>
              <a:t>Wie sieht die Lauterbach- Krankenhausreform aus?</a:t>
            </a: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Stand der Pläne und der Umsetzung?</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Was können wir tun?</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Fragen zur Krankenhausplanung </a:t>
            </a:r>
          </a:p>
        </p:txBody>
      </p:sp>
    </p:spTree>
    <p:extLst>
      <p:ext uri="{BB962C8B-B14F-4D97-AF65-F5344CB8AC3E}">
        <p14:creationId xmlns:p14="http://schemas.microsoft.com/office/powerpoint/2010/main" val="2031291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11</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lvl="0" indent="0" eaLnBrk="0" fontAlgn="base" hangingPunct="0">
              <a:lnSpc>
                <a:spcPct val="100000"/>
              </a:lnSpc>
              <a:spcBef>
                <a:spcPct val="0"/>
              </a:spcBef>
              <a:spcAft>
                <a:spcPct val="0"/>
              </a:spcAft>
              <a:buNone/>
            </a:pPr>
            <a:r>
              <a:rPr lang="de-DE" altLang="de-DE" sz="1800" dirty="0">
                <a:solidFill>
                  <a:schemeClr val="bg1"/>
                </a:solidFill>
                <a:latin typeface="Arial" panose="020B0604020202020204" pitchFamily="34" charset="0"/>
                <a:cs typeface="Arial" panose="020B0604020202020204" pitchFamily="34" charset="0"/>
              </a:rPr>
              <a:t>Was plant der Bundesgesundheitsminister?</a:t>
            </a:r>
          </a:p>
          <a:p>
            <a:pPr marL="536575"/>
            <a:r>
              <a:rPr lang="de-DE" sz="1600" dirty="0">
                <a:solidFill>
                  <a:srgbClr val="00FF99"/>
                </a:solidFill>
                <a:latin typeface="Arial" panose="020B0604020202020204" pitchFamily="34" charset="0"/>
                <a:cs typeface="Arial" panose="020B0604020202020204" pitchFamily="34" charset="0"/>
              </a:rPr>
              <a:t>Definition und Einführung von Krankenhaus-Versorgungsstufen:</a:t>
            </a:r>
            <a:br>
              <a:rPr lang="de-DE" sz="1600" dirty="0">
                <a:solidFill>
                  <a:srgbClr val="00FF99"/>
                </a:solidFill>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Die Regierungskommission hat für die Krankenhausversorgung drei Versorgungsstufen (Level) vorgesehen, die bestimmte Strukturvorgaben erfüllen müssen. </a:t>
            </a:r>
            <a:br>
              <a:rPr lang="de-DE" sz="1600" dirty="0">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Jedem Krankenhausstandort wird ein konkretes Level zugeordnet, so dass lokale, regionale und überregionale Versorgungsaufträge festgelegt und abgrenzt werden können: </a:t>
            </a:r>
            <a:br>
              <a:rPr lang="de-DE" sz="1600" dirty="0">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Level I – Grundversorgung wird unterteilt in i (integrierte ambulant/stationäre Versorgung) und n (mit Notfallstufe – orientiert an den Vorgaben des G-BA-Notfallstufenkonzepts), </a:t>
            </a:r>
            <a:br>
              <a:rPr lang="de-DE" sz="1600" dirty="0">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Level II – Regel- und Schwerpunktversorgung und </a:t>
            </a:r>
            <a:br>
              <a:rPr lang="de-DE" sz="1600" dirty="0">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Level III – Maximalversorgung (mit Level III-U = Universitätsmedizin).</a:t>
            </a:r>
          </a:p>
          <a:p>
            <a:pPr marL="536575"/>
            <a:r>
              <a:rPr lang="de-DE" sz="1600" dirty="0">
                <a:solidFill>
                  <a:srgbClr val="00FF99"/>
                </a:solidFill>
                <a:latin typeface="Arial" panose="020B0604020202020204" pitchFamily="34" charset="0"/>
                <a:cs typeface="Arial" panose="020B0604020202020204" pitchFamily="34" charset="0"/>
              </a:rPr>
              <a:t>Einführung von Leistungsgruppen:</a:t>
            </a:r>
            <a:br>
              <a:rPr lang="de-DE" sz="1600" dirty="0">
                <a:solidFill>
                  <a:srgbClr val="00FF99"/>
                </a:solidFill>
                <a:latin typeface="Arial" panose="020B0604020202020204" pitchFamily="34" charset="0"/>
                <a:cs typeface="Arial" panose="020B0604020202020204" pitchFamily="34" charset="0"/>
              </a:rPr>
            </a:br>
            <a:r>
              <a:rPr lang="de-DE" sz="1600" dirty="0">
                <a:solidFill>
                  <a:prstClr val="white">
                    <a:lumMod val="95000"/>
                  </a:prstClr>
                </a:solidFill>
                <a:latin typeface="Arial" panose="020B0604020202020204" pitchFamily="34" charset="0"/>
                <a:cs typeface="Arial" panose="020B0604020202020204" pitchFamily="34" charset="0"/>
              </a:rPr>
              <a:t>Neben der Einführung von Versorgungsstufen empfiehlt die Regierungskommission ein System von 128 Leistungsgruppen mit einer konkreten Definition von Strukturvorgaben. Vorgeschlagen wird, die Leistungsgruppen auf jedem Level nach ICD-10-Diagnosen und OPS-Codes zu definieren, sodass die Patientenbehandlung innerhalb einer Gruppe ähnliche personelle Vorhaltungen, Qualifikationen und Erfahrungen sowie gleichartige technische Ausstattung benötigt. Behandlungen dürften somit nur noch abgerechnet werden, wenn dem Krankenhaus die entsprechende Leistungsgruppe vom Land zugeteilt wurde. </a:t>
            </a:r>
          </a:p>
          <a:p>
            <a:pPr marL="536575"/>
            <a:r>
              <a:rPr lang="de-DE" sz="1600" dirty="0">
                <a:solidFill>
                  <a:srgbClr val="00FF99"/>
                </a:solidFill>
                <a:latin typeface="Arial" panose="020B0604020202020204" pitchFamily="34" charset="0"/>
                <a:cs typeface="Arial" panose="020B0604020202020204" pitchFamily="34" charset="0"/>
              </a:rPr>
              <a:t>Einführung einer speziellen sektorengleichen Vergütung (bereits zum 01.04.2024 in Umsetzung):</a:t>
            </a:r>
            <a:br>
              <a:rPr lang="de-DE" sz="1600" dirty="0">
                <a:solidFill>
                  <a:srgbClr val="00FF99"/>
                </a:solidFill>
                <a:latin typeface="Arial" panose="020B0604020202020204" pitchFamily="34" charset="0"/>
                <a:cs typeface="Arial" panose="020B0604020202020204" pitchFamily="34" charset="0"/>
              </a:rPr>
            </a:br>
            <a:r>
              <a:rPr lang="de-DE" sz="1600" dirty="0">
                <a:solidFill>
                  <a:prstClr val="white">
                    <a:lumMod val="95000"/>
                  </a:prstClr>
                </a:solidFill>
                <a:latin typeface="Arial" panose="020B0604020202020204" pitchFamily="34" charset="0"/>
                <a:cs typeface="Arial" panose="020B0604020202020204" pitchFamily="34" charset="0"/>
              </a:rPr>
              <a:t>Mit einer speziellen, sektorengleichen Vergütung will der Gesetzgeber einen Anreiz für die ambulante Erbringung von Leistungen geben, die bisher „unnötig stationär“ erbracht werden. In Zukunft sollen demnach Leistungen, die sowohl ambulant als auch stationär erbracht werden können, durch Fallpauschalen vergütet werden, deren Höhe zwischen dem ambulanten (EBM) und dem stationären (DRG) Niveau liegt. Damit wird die im Koalitionsvertrag geforderte „Hybrid-DRG“ umgesetzt.</a:t>
            </a:r>
          </a:p>
          <a:p>
            <a:pPr marL="0" indent="0">
              <a:buNone/>
            </a:pPr>
            <a:r>
              <a:rPr lang="de-DE" sz="3200" b="1" dirty="0">
                <a:latin typeface="Arial" panose="020B0604020202020204" pitchFamily="34" charset="0"/>
                <a:cs typeface="Arial" panose="020B0604020202020204" pitchFamily="34" charset="0"/>
              </a:rPr>
              <a:t>	</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Bund</a:t>
            </a:r>
          </a:p>
        </p:txBody>
      </p:sp>
    </p:spTree>
    <p:extLst>
      <p:ext uri="{BB962C8B-B14F-4D97-AF65-F5344CB8AC3E}">
        <p14:creationId xmlns:p14="http://schemas.microsoft.com/office/powerpoint/2010/main" val="614362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12</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lvl="0" indent="0" eaLnBrk="0" fontAlgn="base" hangingPunct="0">
              <a:lnSpc>
                <a:spcPct val="100000"/>
              </a:lnSpc>
              <a:spcBef>
                <a:spcPct val="0"/>
              </a:spcBef>
              <a:spcAft>
                <a:spcPct val="0"/>
              </a:spcAft>
              <a:buNone/>
            </a:pPr>
            <a:r>
              <a:rPr lang="de-DE" altLang="de-DE" sz="1800" dirty="0">
                <a:solidFill>
                  <a:schemeClr val="bg1"/>
                </a:solidFill>
                <a:latin typeface="Arial" panose="020B0604020202020204" pitchFamily="34" charset="0"/>
                <a:cs typeface="Arial" panose="020B0604020202020204" pitchFamily="34" charset="0"/>
              </a:rPr>
              <a:t>Was plant der Bundesgesundheitsminister?</a:t>
            </a:r>
          </a:p>
          <a:p>
            <a:pPr marL="536575" lvl="0">
              <a:defRPr/>
            </a:pPr>
            <a:r>
              <a:rPr lang="de-DE" sz="1600" dirty="0">
                <a:solidFill>
                  <a:srgbClr val="00FF99"/>
                </a:solidFill>
                <a:latin typeface="Arial" panose="020B0604020202020204" pitchFamily="34" charset="0"/>
                <a:cs typeface="Arial" panose="020B0604020202020204" pitchFamily="34" charset="0"/>
              </a:rPr>
              <a:t>Vergütung von Vorhalteleistungen:</a:t>
            </a:r>
            <a:br>
              <a:rPr lang="de-DE" sz="1600" dirty="0">
                <a:solidFill>
                  <a:srgbClr val="00FF99"/>
                </a:solidFill>
                <a:latin typeface="Arial" panose="020B0604020202020204" pitchFamily="34" charset="0"/>
                <a:cs typeface="Arial" panose="020B0604020202020204" pitchFamily="34" charset="0"/>
              </a:rPr>
            </a:br>
            <a:r>
              <a:rPr lang="de-DE" sz="1600" dirty="0">
                <a:solidFill>
                  <a:prstClr val="white">
                    <a:lumMod val="95000"/>
                  </a:prstClr>
                </a:solidFill>
                <a:latin typeface="Arial" panose="020B0604020202020204" pitchFamily="34" charset="0"/>
                <a:cs typeface="Arial" panose="020B0604020202020204" pitchFamily="34" charset="0"/>
              </a:rPr>
              <a:t>Die bisherige Vergütung der Krankenhäuser (über Fallpauschalen (aDRG)) wird nach den Vorschlägen der Regierungskommission deutlich modifiziert: </a:t>
            </a:r>
            <a:br>
              <a:rPr lang="de-DE" sz="1600" dirty="0">
                <a:solidFill>
                  <a:prstClr val="white">
                    <a:lumMod val="95000"/>
                  </a:prstClr>
                </a:solidFill>
                <a:latin typeface="Arial" panose="020B0604020202020204" pitchFamily="34" charset="0"/>
                <a:cs typeface="Arial" panose="020B0604020202020204" pitchFamily="34" charset="0"/>
              </a:rPr>
            </a:br>
            <a:r>
              <a:rPr lang="de-DE" sz="1600" dirty="0">
                <a:solidFill>
                  <a:prstClr val="white">
                    <a:lumMod val="95000"/>
                  </a:prstClr>
                </a:solidFill>
                <a:latin typeface="Arial" panose="020B0604020202020204" pitchFamily="34" charset="0"/>
                <a:cs typeface="Arial" panose="020B0604020202020204" pitchFamily="34" charset="0"/>
              </a:rPr>
              <a:t>Für die Krankenhäuser der Level I-n, II, III (inklusive Unikliniken) wird für jede Leistungsgruppe der Anteil des Vorhaltebudgets festgelegt. Zu der Vorhaltung gehört ergänzend auch das ausgegliederte Pflegebudget. </a:t>
            </a:r>
            <a:br>
              <a:rPr lang="de-DE" sz="1600" dirty="0">
                <a:solidFill>
                  <a:prstClr val="white">
                    <a:lumMod val="95000"/>
                  </a:prstClr>
                </a:solidFill>
                <a:latin typeface="Arial" panose="020B0604020202020204" pitchFamily="34" charset="0"/>
                <a:cs typeface="Arial" panose="020B0604020202020204" pitchFamily="34" charset="0"/>
              </a:rPr>
            </a:br>
            <a:r>
              <a:rPr lang="de-DE" sz="1600" dirty="0">
                <a:solidFill>
                  <a:prstClr val="white">
                    <a:lumMod val="95000"/>
                  </a:prstClr>
                </a:solidFill>
                <a:latin typeface="Arial" panose="020B0604020202020204" pitchFamily="34" charset="0"/>
                <a:cs typeface="Arial" panose="020B0604020202020204" pitchFamily="34" charset="0"/>
              </a:rPr>
              <a:t>Die Vergütung der Leistungen setzt sich zukünftig also aus der allgemeinen Vorhaltefinanzierung, der Vorhaltefinanzierung für das Pflegebudget und dem verbleibenden Restanteil der aDRGs – den sogenannten rDRGs zusammen. </a:t>
            </a:r>
            <a:br>
              <a:rPr lang="de-DE" sz="1600" dirty="0">
                <a:solidFill>
                  <a:prstClr val="white">
                    <a:lumMod val="95000"/>
                  </a:prstClr>
                </a:solidFill>
                <a:latin typeface="Arial" panose="020B0604020202020204" pitchFamily="34" charset="0"/>
                <a:cs typeface="Arial" panose="020B0604020202020204" pitchFamily="34" charset="0"/>
              </a:rPr>
            </a:br>
            <a:r>
              <a:rPr lang="de-DE" sz="1600" dirty="0">
                <a:solidFill>
                  <a:prstClr val="white">
                    <a:lumMod val="95000"/>
                  </a:prstClr>
                </a:solidFill>
                <a:latin typeface="Arial" panose="020B0604020202020204" pitchFamily="34" charset="0"/>
                <a:cs typeface="Arial" panose="020B0604020202020204" pitchFamily="34" charset="0"/>
              </a:rPr>
              <a:t>Die Regierungskommission empfiehlt eine normative Festlegung der Vorhaltebudgets: für die Leistungsgruppen der Intensivmedizin, der Notfallmedizin, der Geburtshilfe und der Neonatologie einen 60-prozentigen Vorhalteanteil, für alle übrigen Leistungsgruppen einen 40-prozentigen. </a:t>
            </a:r>
          </a:p>
          <a:p>
            <a:pPr marL="536575">
              <a:defRPr/>
            </a:pPr>
            <a:r>
              <a:rPr lang="de-DE" sz="1600" dirty="0">
                <a:solidFill>
                  <a:srgbClr val="00FF99"/>
                </a:solidFill>
                <a:latin typeface="Arial" panose="020B0604020202020204" pitchFamily="34" charset="0"/>
                <a:cs typeface="Arial" panose="020B0604020202020204" pitchFamily="34" charset="0"/>
              </a:rPr>
              <a:t>Ansätze für eine sektorenübergreifende Versorgung:</a:t>
            </a:r>
            <a:br>
              <a:rPr lang="de-DE" sz="1600" dirty="0">
                <a:solidFill>
                  <a:srgbClr val="00FF99"/>
                </a:solidFill>
                <a:latin typeface="Arial" panose="020B0604020202020204" pitchFamily="34" charset="0"/>
                <a:cs typeface="Arial" panose="020B0604020202020204" pitchFamily="34" charset="0"/>
              </a:rPr>
            </a:br>
            <a:r>
              <a:rPr lang="de-DE" sz="1600" dirty="0">
                <a:solidFill>
                  <a:prstClr val="white">
                    <a:lumMod val="95000"/>
                  </a:prstClr>
                </a:solidFill>
                <a:latin typeface="Arial" panose="020B0604020202020204" pitchFamily="34" charset="0"/>
                <a:cs typeface="Arial" panose="020B0604020202020204" pitchFamily="34" charset="0"/>
              </a:rPr>
              <a:t>Zur sektorenübergreifenden Planung unter Einbindung von Vertragsärztinnen und -ärzten empfiehlt die Kommission regionale, paritätisch besetzte Gremien unter Beteiligung der Länder. </a:t>
            </a:r>
            <a:br>
              <a:rPr lang="de-DE" sz="1600" dirty="0">
                <a:solidFill>
                  <a:prstClr val="white">
                    <a:lumMod val="95000"/>
                  </a:prstClr>
                </a:solidFill>
                <a:latin typeface="Arial" panose="020B0604020202020204" pitchFamily="34" charset="0"/>
                <a:cs typeface="Arial" panose="020B0604020202020204" pitchFamily="34" charset="0"/>
              </a:rPr>
            </a:br>
            <a:r>
              <a:rPr lang="de-DE" sz="1600" dirty="0">
                <a:solidFill>
                  <a:prstClr val="white">
                    <a:lumMod val="95000"/>
                  </a:prstClr>
                </a:solidFill>
                <a:latin typeface="Arial" panose="020B0604020202020204" pitchFamily="34" charset="0"/>
                <a:cs typeface="Arial" panose="020B0604020202020204" pitchFamily="34" charset="0"/>
              </a:rPr>
              <a:t>Um die sektorenübergreifende und integrierte Gesundheitsversorgung zu stärken, nehmen Krankenhäuser des Levels I-i (integrierte ambulant/stationäre Versorgung) eine besondere Rolle im Reformkonzept ein. Sie sollen wohnortnah ambulante fachärztliche Leistungen mit Akutpflegebetten verbinden. In Akutpflegebetten können Patientinnen und Patienten zum Beispiel zur Beobachtung und Basistherapie oder nach der Verlegung aus einem Haus der Regel-/Schwerpunkt- oder Maximalversorgung stationär überwacht und gepflegt werden. Diese können auch unter pflegerischer Leitung stehen. Die Vergütung der Level-I-i-Krankenhäuser erfolgt im Gegensatz zu allen anderen Leveln durch sachgerecht kalkulierte, degressive Tagespauschalen.</a:t>
            </a:r>
          </a:p>
          <a:p>
            <a:pPr marL="536575"/>
            <a:endParaRPr lang="de-DE" sz="1600" dirty="0">
              <a:solidFill>
                <a:prstClr val="white">
                  <a:lumMod val="95000"/>
                </a:prstClr>
              </a:solidFill>
              <a:latin typeface="Arial" panose="020B0604020202020204" pitchFamily="34" charset="0"/>
              <a:cs typeface="Arial" panose="020B0604020202020204" pitchFamily="34" charset="0"/>
            </a:endParaRPr>
          </a:p>
          <a:p>
            <a:pPr marL="0" indent="0">
              <a:buNone/>
            </a:pPr>
            <a:r>
              <a:rPr lang="de-DE" sz="3200" b="1" dirty="0">
                <a:latin typeface="Arial" panose="020B0604020202020204" pitchFamily="34" charset="0"/>
                <a:cs typeface="Arial" panose="020B0604020202020204" pitchFamily="34" charset="0"/>
              </a:rPr>
              <a:t>	</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Bund</a:t>
            </a:r>
          </a:p>
        </p:txBody>
      </p:sp>
    </p:spTree>
    <p:extLst>
      <p:ext uri="{BB962C8B-B14F-4D97-AF65-F5344CB8AC3E}">
        <p14:creationId xmlns:p14="http://schemas.microsoft.com/office/powerpoint/2010/main" val="283872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13</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lgn="ctr">
              <a:buNone/>
            </a:pPr>
            <a:r>
              <a:rPr lang="de-DE" b="1" dirty="0">
                <a:solidFill>
                  <a:srgbClr val="00FF99"/>
                </a:solidFill>
                <a:latin typeface="Arial" panose="020B0604020202020204" pitchFamily="34" charset="0"/>
                <a:cs typeface="Arial" panose="020B0604020202020204" pitchFamily="34" charset="0"/>
              </a:rPr>
              <a:t>Neue Krankenhauseinteilung:</a:t>
            </a:r>
          </a:p>
          <a:p>
            <a:r>
              <a:rPr lang="de-DE" sz="1800" b="1" dirty="0">
                <a:solidFill>
                  <a:srgbClr val="00FF99"/>
                </a:solidFill>
                <a:latin typeface="Arial" panose="020B0604020202020204" pitchFamily="34" charset="0"/>
                <a:cs typeface="Arial" panose="020B0604020202020204" pitchFamily="34" charset="0"/>
              </a:rPr>
              <a:t>Leveleinteilung in drei Level</a:t>
            </a:r>
            <a:br>
              <a:rPr lang="de-DE" sz="1800" b="1" dirty="0">
                <a:solidFill>
                  <a:srgbClr val="00FF99"/>
                </a:solidFill>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Die Krankenhäuser werden 3 Versorgungsstufen zugeteilt: Level I, Level II und Level III. </a:t>
            </a:r>
            <a:br>
              <a:rPr lang="de-DE" sz="1600" dirty="0">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Das ist nichts wirklich Neues und entspricht den altbekannten Versorgungsstufen: Grundversorgung, Zentralversorgung und Maximalversorgung.</a:t>
            </a:r>
            <a:endParaRPr lang="de-DE" sz="1600" b="1" dirty="0">
              <a:solidFill>
                <a:srgbClr val="00FF99"/>
              </a:solidFill>
              <a:latin typeface="Arial" panose="020B0604020202020204" pitchFamily="34" charset="0"/>
              <a:cs typeface="Arial" panose="020B0604020202020204" pitchFamily="34" charset="0"/>
            </a:endParaRPr>
          </a:p>
          <a:p>
            <a:r>
              <a:rPr lang="de-DE" sz="1800" b="1" dirty="0">
                <a:solidFill>
                  <a:srgbClr val="00FF99"/>
                </a:solidFill>
                <a:latin typeface="Arial" panose="020B0604020202020204" pitchFamily="34" charset="0"/>
                <a:cs typeface="Arial" panose="020B0604020202020204" pitchFamily="34" charset="0"/>
              </a:rPr>
              <a:t>Level Ii (»i« für integriert)</a:t>
            </a:r>
            <a:br>
              <a:rPr lang="de-DE" sz="1800" b="1" dirty="0">
                <a:solidFill>
                  <a:srgbClr val="00FF99"/>
                </a:solidFill>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Diese Einrichtungen sollen komplett aus der DRG-Fallpauschalenfinanzierung und dem Pflegebudget herausgenommen und stattdessen mit Tagespauschalen finanziert werden. Der Rettungsdienst darf diese Häuser nicht mehr anfahren. Zahlen der betroffenen Krankenhäuser werden nicht genannt.</a:t>
            </a:r>
          </a:p>
          <a:p>
            <a:r>
              <a:rPr lang="de-DE" sz="1800" b="1" dirty="0">
                <a:solidFill>
                  <a:srgbClr val="00FF99"/>
                </a:solidFill>
                <a:latin typeface="Arial" panose="020B0604020202020204" pitchFamily="34" charset="0"/>
                <a:cs typeface="Arial" panose="020B0604020202020204" pitchFamily="34" charset="0"/>
              </a:rPr>
              <a:t>Level In (»n« für Notfallversorgung)</a:t>
            </a:r>
            <a:br>
              <a:rPr lang="de-DE" sz="1800" b="1" dirty="0">
                <a:solidFill>
                  <a:srgbClr val="00FF99"/>
                </a:solidFill>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Das sind die Krankenhäuser die die Bedingungen des Gemeinsamen Bundesausschusses (GBA) für die Basisnotfallversorgung (Stufe 1) erfüllen und als Notfallversorger dort bestehen bleiben, wo ein Krankenhaus des Levels II oder III mehr als 30 Minuten PKW-Fahrtzeit entfernt ist. Zahlen der betroffenen Krankenhäuser werden nicht genannt.</a:t>
            </a:r>
          </a:p>
          <a:p>
            <a:r>
              <a:rPr lang="de-DE" sz="1800" b="1" dirty="0">
                <a:solidFill>
                  <a:srgbClr val="00FF99"/>
                </a:solidFill>
                <a:latin typeface="Arial" panose="020B0604020202020204" pitchFamily="34" charset="0"/>
                <a:cs typeface="Arial" panose="020B0604020202020204" pitchFamily="34" charset="0"/>
              </a:rPr>
              <a:t>Level II </a:t>
            </a:r>
            <a:br>
              <a:rPr lang="de-DE" sz="1800" b="1" dirty="0">
                <a:solidFill>
                  <a:srgbClr val="00FF99"/>
                </a:solidFill>
                <a:latin typeface="Arial" panose="020B0604020202020204" pitchFamily="34" charset="0"/>
                <a:cs typeface="Arial" panose="020B0604020202020204" pitchFamily="34" charset="0"/>
              </a:rPr>
            </a:br>
            <a:r>
              <a:rPr lang="de-DE" sz="1600" dirty="0">
                <a:solidFill>
                  <a:schemeClr val="bg1"/>
                </a:solidFill>
                <a:latin typeface="Arial" panose="020B0604020202020204" pitchFamily="34" charset="0"/>
                <a:cs typeface="Arial" panose="020B0604020202020204" pitchFamily="34" charset="0"/>
              </a:rPr>
              <a:t>Di</a:t>
            </a:r>
            <a:r>
              <a:rPr lang="de-DE" sz="1600" dirty="0">
                <a:latin typeface="Arial" panose="020B0604020202020204" pitchFamily="34" charset="0"/>
                <a:cs typeface="Arial" panose="020B0604020202020204" pitchFamily="34" charset="0"/>
              </a:rPr>
              <a:t>e Definition des Levels II ist so gefasst, dass Krankenhäuser nur dann interventionelle Kardiologie, Schlaganfallbehandlung oder Krebsbehandlung in zertifizierten onkologischen Zentren durchführen oder geburtshilfliche Leistungen erbringen dürfen, wenn ihnen die Notfallstufe 2 oder 3 zugewiesen wurde und wenn sie diese 4 Schwerpunkte gleichzeitig anbieten.</a:t>
            </a:r>
          </a:p>
          <a:p>
            <a:r>
              <a:rPr lang="de-DE" sz="1800" b="1" dirty="0">
                <a:solidFill>
                  <a:srgbClr val="00FF99"/>
                </a:solidFill>
                <a:latin typeface="Arial" panose="020B0604020202020204" pitchFamily="34" charset="0"/>
                <a:cs typeface="Arial" panose="020B0604020202020204" pitchFamily="34" charset="0"/>
              </a:rPr>
              <a:t>Level III und IIIU</a:t>
            </a:r>
            <a:br>
              <a:rPr lang="de-DE" sz="1800" b="1" dirty="0">
                <a:solidFill>
                  <a:srgbClr val="00FF99"/>
                </a:solidFill>
                <a:latin typeface="Arial" panose="020B0604020202020204" pitchFamily="34" charset="0"/>
                <a:cs typeface="Arial" panose="020B0604020202020204" pitchFamily="34" charset="0"/>
              </a:rPr>
            </a:br>
            <a:r>
              <a:rPr lang="de-DE" sz="1600" dirty="0">
                <a:solidFill>
                  <a:schemeClr val="bg1"/>
                </a:solidFill>
                <a:latin typeface="Arial" panose="020B0604020202020204" pitchFamily="34" charset="0"/>
                <a:cs typeface="Arial" panose="020B0604020202020204" pitchFamily="34" charset="0"/>
              </a:rPr>
              <a:t>Maximalversorger und Unikliniken, welche alles anbieten  </a:t>
            </a:r>
            <a:endParaRPr lang="de-DE" sz="1600" b="1" dirty="0">
              <a:solidFill>
                <a:srgbClr val="00FF99"/>
              </a:solidFill>
              <a:latin typeface="Arial" panose="020B0604020202020204" pitchFamily="34" charset="0"/>
              <a:cs typeface="Arial" panose="020B0604020202020204" pitchFamily="34" charset="0"/>
            </a:endParaRPr>
          </a:p>
          <a:p>
            <a:pPr marL="536575"/>
            <a:endParaRPr lang="de-DE" sz="1600" dirty="0">
              <a:solidFill>
                <a:prstClr val="white">
                  <a:lumMod val="95000"/>
                </a:prstClr>
              </a:solidFill>
              <a:latin typeface="Arial" panose="020B0604020202020204" pitchFamily="34" charset="0"/>
              <a:cs typeface="Arial" panose="020B0604020202020204" pitchFamily="34" charset="0"/>
            </a:endParaRPr>
          </a:p>
          <a:p>
            <a:pPr marL="0" indent="0">
              <a:buNone/>
            </a:pPr>
            <a:r>
              <a:rPr lang="de-DE" sz="3200" b="1" dirty="0">
                <a:latin typeface="Arial" panose="020B0604020202020204" pitchFamily="34" charset="0"/>
                <a:cs typeface="Arial" panose="020B0604020202020204" pitchFamily="34" charset="0"/>
              </a:rPr>
              <a:t>	</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Bund</a:t>
            </a:r>
          </a:p>
        </p:txBody>
      </p:sp>
    </p:spTree>
    <p:extLst>
      <p:ext uri="{BB962C8B-B14F-4D97-AF65-F5344CB8AC3E}">
        <p14:creationId xmlns:p14="http://schemas.microsoft.com/office/powerpoint/2010/main" val="4110736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2E499519-C6C1-451A-B151-D9979E9C59E2}"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Sana Kliniken Düsseldorf GmbH  - Betriebsrat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14</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4"/>
            <a:ext cx="12192000" cy="5252475"/>
          </a:xfrm>
        </p:spPr>
        <p:txBody>
          <a:bodyPr>
            <a:noAutofit/>
          </a:bodyPr>
          <a:lstStyle/>
          <a:p>
            <a:pPr marL="0" indent="0" algn="ctr">
              <a:buNone/>
            </a:pPr>
            <a:r>
              <a:rPr lang="de-DE" b="1" dirty="0">
                <a:solidFill>
                  <a:srgbClr val="00FF99"/>
                </a:solidFill>
                <a:latin typeface="Arial" panose="020B0604020202020204" pitchFamily="34" charset="0"/>
                <a:cs typeface="Arial" panose="020B0604020202020204" pitchFamily="34" charset="0"/>
              </a:rPr>
              <a:t>Neue Finanzierungsvorschläge:</a:t>
            </a:r>
          </a:p>
          <a:p>
            <a:pPr marL="0" indent="0" algn="ctr">
              <a:buNone/>
            </a:pPr>
            <a:endParaRPr lang="de-DE" sz="1800" b="1" dirty="0">
              <a:solidFill>
                <a:srgbClr val="00FF99"/>
              </a:solidFill>
              <a:latin typeface="Arial" panose="020B0604020202020204" pitchFamily="34" charset="0"/>
              <a:cs typeface="Arial" panose="020B0604020202020204" pitchFamily="34" charset="0"/>
            </a:endParaRPr>
          </a:p>
          <a:p>
            <a:r>
              <a:rPr lang="de-DE" sz="1800" b="1" dirty="0">
                <a:solidFill>
                  <a:srgbClr val="00FF99"/>
                </a:solidFill>
                <a:latin typeface="Arial" panose="020B0604020202020204" pitchFamily="34" charset="0"/>
                <a:cs typeface="Arial" panose="020B0604020202020204" pitchFamily="34" charset="0"/>
              </a:rPr>
              <a:t>Finanzierung:</a:t>
            </a:r>
            <a:br>
              <a:rPr lang="de-DE" sz="1800" i="1"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Für alle Krankenhäuser der Level In, II und III gelten die DRGs weiter, ihr Finanzierungsanteil soll um 20% gesenkt </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werden, in der Intensiv-, Notfallmedizin, Geburtshilfe und Neonatologie um 40%. </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Diese Anteile sollen als Vorhaltebudget vergeben werden. </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Das aktuell ausgegliederte Pflegebudget (reine Selbstkostendeckung) wird künftig in das Vorhaltebudget reintegriert und unterliegt so wieder dem ökonomischen Prinzipien.</a:t>
            </a:r>
          </a:p>
          <a:p>
            <a:pPr marL="0" indent="0">
              <a:buNone/>
            </a:pPr>
            <a:r>
              <a:rPr lang="de-DE" sz="1800" dirty="0">
                <a:latin typeface="Arial" panose="020B0604020202020204" pitchFamily="34" charset="0"/>
                <a:cs typeface="Arial" panose="020B0604020202020204" pitchFamily="34" charset="0"/>
              </a:rPr>
              <a:t>      Die Level Ii Krankenhäuser werden quasi umfirmiert in Versorgungszentren mit Überwachungsbetten und künftig</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nicht mehr über das Fallpauschalensystem bezahlt werden, sondern über Tagespauschalen</a:t>
            </a:r>
          </a:p>
          <a:p>
            <a:pPr marL="0" indent="0">
              <a:buNone/>
            </a:pPr>
            <a:r>
              <a:rPr lang="de-DE" sz="1800" dirty="0">
                <a:latin typeface="Arial" panose="020B0604020202020204" pitchFamily="34" charset="0"/>
                <a:cs typeface="Arial" panose="020B0604020202020204" pitchFamily="34" charset="0"/>
              </a:rPr>
              <a:t>      Die Gesamtvergütung soll aber gleich bleiben.</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Bund</a:t>
            </a:r>
          </a:p>
        </p:txBody>
      </p:sp>
      <p:sp>
        <p:nvSpPr>
          <p:cNvPr id="8"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9114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15</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lgn="ctr">
              <a:buNone/>
            </a:pPr>
            <a:r>
              <a:rPr lang="de-DE" altLang="de-DE" b="1" i="1" u="sng" dirty="0">
                <a:solidFill>
                  <a:srgbClr val="00FF99"/>
                </a:solidFill>
                <a:latin typeface="Arial" panose="020B0604020202020204" pitchFamily="34" charset="0"/>
                <a:cs typeface="Arial" panose="020B0604020202020204" pitchFamily="34" charset="0"/>
              </a:rPr>
              <a:t>Fazit:</a:t>
            </a:r>
            <a:br>
              <a:rPr lang="de-DE" altLang="de-DE" sz="2400" b="1" i="1" u="sng" dirty="0">
                <a:solidFill>
                  <a:schemeClr val="bg1"/>
                </a:solidFill>
                <a:latin typeface="Arial" panose="020B0604020202020204" pitchFamily="34" charset="0"/>
                <a:cs typeface="Arial" panose="020B0604020202020204" pitchFamily="34" charset="0"/>
              </a:rPr>
            </a:br>
            <a:endParaRPr lang="de-DE" sz="2400" dirty="0"/>
          </a:p>
          <a:p>
            <a:r>
              <a:rPr lang="de-DE" sz="1800" dirty="0">
                <a:latin typeface="Arial" panose="020B0604020202020204" pitchFamily="34" charset="0"/>
                <a:cs typeface="Arial" panose="020B0604020202020204" pitchFamily="34" charset="0"/>
              </a:rPr>
              <a:t>Versorgungstufen und Leistungsgruppen sowie Strukturqualitätskriterien sind zur Festlegung des</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Versorgungsauftrags hilfreich. </a:t>
            </a:r>
            <a:r>
              <a:rPr lang="de-DE" sz="1800" dirty="0">
                <a:solidFill>
                  <a:srgbClr val="00FF99"/>
                </a:solidFill>
                <a:latin typeface="Arial" panose="020B0604020202020204" pitchFamily="34" charset="0"/>
                <a:cs typeface="Arial" panose="020B0604020202020204" pitchFamily="34" charset="0"/>
              </a:rPr>
              <a:t>Missbrauch muss jedoch verhindert werden.</a:t>
            </a:r>
          </a:p>
          <a:p>
            <a:r>
              <a:rPr lang="de-DE" sz="1800" dirty="0">
                <a:latin typeface="Arial" panose="020B0604020202020204" pitchFamily="34" charset="0"/>
                <a:cs typeface="Arial" panose="020B0604020202020204" pitchFamily="34" charset="0"/>
              </a:rPr>
              <a:t>Die vorgeschlagene Reform hält den Kostendruck auf das Personal aufrecht. </a:t>
            </a:r>
            <a:r>
              <a:rPr lang="de-DE" sz="1800" dirty="0">
                <a:solidFill>
                  <a:srgbClr val="00FF99"/>
                </a:solidFill>
                <a:latin typeface="Arial" panose="020B0604020202020204" pitchFamily="34" charset="0"/>
                <a:cs typeface="Arial" panose="020B0604020202020204" pitchFamily="34" charset="0"/>
              </a:rPr>
              <a:t>Personalkosten sind aber Vorhaltekosten! </a:t>
            </a:r>
            <a:r>
              <a:rPr lang="de-DE" sz="1800" dirty="0">
                <a:solidFill>
                  <a:schemeClr val="bg1"/>
                </a:solidFill>
                <a:latin typeface="Arial" panose="020B0604020202020204" pitchFamily="34" charset="0"/>
                <a:cs typeface="Arial" panose="020B0604020202020204" pitchFamily="34" charset="0"/>
              </a:rPr>
              <a:t>Personalkosten</a:t>
            </a:r>
            <a:r>
              <a:rPr lang="de-DE" sz="1800" dirty="0">
                <a:latin typeface="Arial" panose="020B0604020202020204" pitchFamily="34" charset="0"/>
                <a:cs typeface="Arial" panose="020B0604020202020204" pitchFamily="34" charset="0"/>
              </a:rPr>
              <a:t> müssen anhand einer bedarfsgerechten Personalbemessung geplant und kostendeckend finanziert werden.</a:t>
            </a:r>
          </a:p>
          <a:p>
            <a:r>
              <a:rPr lang="de-DE" sz="1800" dirty="0">
                <a:latin typeface="Arial" panose="020B0604020202020204" pitchFamily="34" charset="0"/>
                <a:cs typeface="Arial" panose="020B0604020202020204" pitchFamily="34" charset="0"/>
              </a:rPr>
              <a:t>Die vorgeschlagenen Vorhaltepauschalen sind weder leistungsunabhängig noch eine Finanzierung der notwendigen Vorhaltekosten. Pauschalen und Budgets schaffen </a:t>
            </a:r>
            <a:r>
              <a:rPr lang="de-DE" sz="1800" u="sng" dirty="0">
                <a:latin typeface="Arial" panose="020B0604020202020204" pitchFamily="34" charset="0"/>
                <a:cs typeface="Arial" panose="020B0604020202020204" pitchFamily="34" charset="0"/>
              </a:rPr>
              <a:t>immer</a:t>
            </a:r>
            <a:r>
              <a:rPr lang="de-DE" sz="1800" dirty="0">
                <a:latin typeface="Arial" panose="020B0604020202020204" pitchFamily="34" charset="0"/>
                <a:cs typeface="Arial" panose="020B0604020202020204" pitchFamily="34" charset="0"/>
              </a:rPr>
              <a:t> finanzielle Anreize, die realen Kosten zu drücken, um Gewinne zu erwirtschaften. </a:t>
            </a:r>
          </a:p>
          <a:p>
            <a:r>
              <a:rPr lang="de-DE" sz="1800" dirty="0">
                <a:latin typeface="Arial" panose="020B0604020202020204" pitchFamily="34" charset="0"/>
                <a:cs typeface="Arial" panose="020B0604020202020204" pitchFamily="34" charset="0"/>
              </a:rPr>
              <a:t>Daseinsvorsorge braucht Sachsteuerung, keine finanzielle Steuerung. </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Gewinne in Krankenhäusern sind zu verbieten, die DRGs sind vollständig abzuschaffen und eine kostendeckende Finanzierung sicherzustellen.</a:t>
            </a:r>
          </a:p>
          <a:p>
            <a:r>
              <a:rPr lang="de-DE" altLang="de-DE" sz="1800" dirty="0">
                <a:solidFill>
                  <a:schemeClr val="bg1"/>
                </a:solidFill>
                <a:latin typeface="Arial" panose="020B0604020202020204" pitchFamily="34" charset="0"/>
                <a:cs typeface="Arial" panose="020B0604020202020204" pitchFamily="34" charset="0"/>
              </a:rPr>
              <a:t>Umfassende „Ambulantisierung“ setzt eine sektorenübergreifende staatliche Planung der stationären, ambulanten und intersektoralen Versorgung voraus.</a:t>
            </a:r>
            <a:endParaRPr lang="de-DE" sz="1800" dirty="0">
              <a:latin typeface="Arial" panose="020B0604020202020204" pitchFamily="34" charset="0"/>
              <a:cs typeface="Arial" panose="020B0604020202020204" pitchFamily="34" charset="0"/>
            </a:endParaRPr>
          </a:p>
          <a:p>
            <a:r>
              <a:rPr lang="de-DE" altLang="de-DE" sz="1800" dirty="0">
                <a:solidFill>
                  <a:schemeClr val="bg1"/>
                </a:solidFill>
                <a:latin typeface="Arial" panose="020B0604020202020204" pitchFamily="34" charset="0"/>
                <a:cs typeface="Arial" panose="020B0604020202020204" pitchFamily="34" charset="0"/>
              </a:rPr>
              <a:t>In Deutschlang gibt es ca. 1150 Krankenhäuser ( insgesamt ca.1900 Krankenhäuser) mit 50- 199 Betten.</a:t>
            </a:r>
            <a:br>
              <a:rPr lang="de-DE" altLang="de-DE" sz="1800" dirty="0">
                <a:solidFill>
                  <a:schemeClr val="bg1"/>
                </a:solidFill>
                <a:latin typeface="Arial" panose="020B0604020202020204" pitchFamily="34" charset="0"/>
                <a:cs typeface="Arial" panose="020B0604020202020204" pitchFamily="34" charset="0"/>
              </a:rPr>
            </a:br>
            <a:r>
              <a:rPr lang="de-DE" altLang="de-DE" sz="1800" dirty="0">
                <a:solidFill>
                  <a:srgbClr val="00FF99"/>
                </a:solidFill>
                <a:latin typeface="Arial" panose="020B0604020202020204" pitchFamily="34" charset="0"/>
                <a:cs typeface="Arial" panose="020B0604020202020204" pitchFamily="34" charset="0"/>
              </a:rPr>
              <a:t>Wer versorgt diese Patienten zukünftig und sichert den wohnortnahen Zugang zur Gesundheitsversorgung?</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Bund</a:t>
            </a:r>
          </a:p>
        </p:txBody>
      </p:sp>
    </p:spTree>
    <p:extLst>
      <p:ext uri="{BB962C8B-B14F-4D97-AF65-F5344CB8AC3E}">
        <p14:creationId xmlns:p14="http://schemas.microsoft.com/office/powerpoint/2010/main" val="3589898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16</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buNone/>
            </a:pPr>
            <a:r>
              <a:rPr lang="de-DE" sz="3200" b="1" dirty="0">
                <a:latin typeface="Arial" panose="020B0604020202020204" pitchFamily="34" charset="0"/>
                <a:cs typeface="Arial" panose="020B0604020202020204" pitchFamily="34" charset="0"/>
              </a:rPr>
              <a:t>	</a:t>
            </a:r>
          </a:p>
          <a:p>
            <a:pPr lvl="0"/>
            <a:r>
              <a:rPr lang="de-DE" dirty="0">
                <a:solidFill>
                  <a:schemeClr val="tx1">
                    <a:lumMod val="75000"/>
                    <a:lumOff val="25000"/>
                  </a:schemeClr>
                </a:solidFill>
                <a:latin typeface="Arial" panose="020B0604020202020204" pitchFamily="34" charset="0"/>
                <a:cs typeface="Arial" panose="020B0604020202020204" pitchFamily="34" charset="0"/>
              </a:rPr>
              <a:t>Wie finanzieren sich Krankenhäuser?</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Wie sieht der Laumann- Krankenhausplan aus?</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Wie sieht die Lauterbach- Krankenhausreform aus?</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latin typeface="Arial" panose="020B0604020202020204" pitchFamily="34" charset="0"/>
                <a:cs typeface="Arial" panose="020B0604020202020204" pitchFamily="34" charset="0"/>
              </a:rPr>
              <a:t>Stand der Pläne und der Umsetzung?</a:t>
            </a: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Was können wir tun?</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Fragen zur Krankenhausplanung </a:t>
            </a:r>
          </a:p>
        </p:txBody>
      </p:sp>
    </p:spTree>
    <p:extLst>
      <p:ext uri="{BB962C8B-B14F-4D97-AF65-F5344CB8AC3E}">
        <p14:creationId xmlns:p14="http://schemas.microsoft.com/office/powerpoint/2010/main" val="3711509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17</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buNone/>
            </a:pPr>
            <a:r>
              <a:rPr lang="de-DE" sz="3200" b="1" dirty="0">
                <a:latin typeface="Arial" panose="020B0604020202020204" pitchFamily="34" charset="0"/>
                <a:cs typeface="Arial" panose="020B0604020202020204" pitchFamily="34" charset="0"/>
              </a:rPr>
              <a:t>	</a:t>
            </a:r>
          </a:p>
          <a:p>
            <a:pPr marL="0" indent="0">
              <a:buNone/>
            </a:pP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Umsetzungsstand NRW </a:t>
            </a:r>
          </a:p>
        </p:txBody>
      </p:sp>
      <p:pic>
        <p:nvPicPr>
          <p:cNvPr id="7" name="Grafik 6"/>
          <p:cNvPicPr>
            <a:picLocks noChangeAspect="1"/>
          </p:cNvPicPr>
          <p:nvPr/>
        </p:nvPicPr>
        <p:blipFill>
          <a:blip r:embed="rId2"/>
          <a:stretch>
            <a:fillRect/>
          </a:stretch>
        </p:blipFill>
        <p:spPr>
          <a:xfrm>
            <a:off x="1487978" y="1306491"/>
            <a:ext cx="8592013" cy="4775313"/>
          </a:xfrm>
          <a:prstGeom prst="rect">
            <a:avLst/>
          </a:prstGeom>
          <a:ln w="6350">
            <a:solidFill>
              <a:schemeClr val="accent1"/>
            </a:solidFill>
          </a:ln>
        </p:spPr>
      </p:pic>
    </p:spTree>
    <p:extLst>
      <p:ext uri="{BB962C8B-B14F-4D97-AF65-F5344CB8AC3E}">
        <p14:creationId xmlns:p14="http://schemas.microsoft.com/office/powerpoint/2010/main" val="2583917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18</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buNone/>
            </a:pPr>
            <a:endParaRPr lang="de-DE" sz="1800" dirty="0">
              <a:latin typeface="Arial" panose="020B0604020202020204" pitchFamily="34" charset="0"/>
              <a:cs typeface="Arial" panose="020B0604020202020204" pitchFamily="34" charset="0"/>
            </a:endParaRPr>
          </a:p>
          <a:p>
            <a:r>
              <a:rPr lang="de-DE" sz="1800" dirty="0">
                <a:latin typeface="Arial" panose="020B0604020202020204" pitchFamily="34" charset="0"/>
                <a:cs typeface="Arial" panose="020B0604020202020204" pitchFamily="34" charset="0"/>
              </a:rPr>
              <a:t>Mit Schreiben vom 05.11.2024 wurden die Krankenhausträger in NRW informiert, das die Krankenhausreform NRW nicht zum 01.01.2025 in Kraft treten wird, sondern um 3 Monate auf den 01.04.2025 verschoben wird.</a:t>
            </a:r>
            <a:r>
              <a:rPr lang="de-DE" sz="1600" b="1" dirty="0">
                <a:latin typeface="Arial" panose="020B0604020202020204" pitchFamily="34" charset="0"/>
                <a:cs typeface="Arial" panose="020B0604020202020204" pitchFamily="34" charset="0"/>
              </a:rPr>
              <a:t> </a:t>
            </a:r>
          </a:p>
          <a:p>
            <a:r>
              <a:rPr lang="de-DE" sz="1800" dirty="0">
                <a:latin typeface="Arial" panose="020B0604020202020204" pitchFamily="34" charset="0"/>
                <a:cs typeface="Arial" panose="020B0604020202020204" pitchFamily="34" charset="0"/>
              </a:rPr>
              <a:t>Darüber hinaus hat das Ministerium dem Landesausschuss für Krankenhausplanung vorgeschlagen, zur </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Vermeidung von Versorgungsengpässen für bestimmte Leistungsgruppen eine Übergangsfrist bis zum </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31. Dezember 2025 für die Umsetzung vorzusehen.</a:t>
            </a:r>
          </a:p>
          <a:p>
            <a:r>
              <a:rPr lang="de-DE" sz="1800" dirty="0">
                <a:latin typeface="Arial" panose="020B0604020202020204" pitchFamily="34" charset="0"/>
                <a:cs typeface="Arial" panose="020B0604020202020204" pitchFamily="34" charset="0"/>
              </a:rPr>
              <a:t>Zusätzlich wurden diversen Krankenhäusern in NRW (darunter auch die UNI Düsseldorf und das EvK Düsseldorf) bereits aberkannte Leistungen wieder zugewiesen.</a:t>
            </a:r>
          </a:p>
          <a:p>
            <a:pPr marL="0" indent="0">
              <a:buNone/>
            </a:pPr>
            <a:endParaRPr lang="de-DE" sz="1800" dirty="0">
              <a:latin typeface="Arial" panose="020B0604020202020204" pitchFamily="34" charset="0"/>
              <a:cs typeface="Arial" panose="020B0604020202020204" pitchFamily="34" charset="0"/>
            </a:endParaRPr>
          </a:p>
          <a:p>
            <a:pPr marL="0" indent="0">
              <a:buNone/>
            </a:pPr>
            <a:r>
              <a:rPr lang="de-DE" sz="1800" dirty="0">
                <a:latin typeface="Arial" panose="020B0604020202020204" pitchFamily="34" charset="0"/>
                <a:cs typeface="Arial" panose="020B0604020202020204" pitchFamily="34" charset="0"/>
              </a:rPr>
              <a:t>Dies deutet, aus Sicht des Bündnisses, darauf hin, dass die bisherige Planung deutliche Schwachstellen aufgewiesen hat, welche zu Versorgungsmängel und Gefährdungen von erkrankten Menschen in unserem Bundesland führen würden. </a:t>
            </a:r>
          </a:p>
          <a:p>
            <a:pPr marL="0" indent="0">
              <a:buNone/>
            </a:pP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Umsetzungsstand NRW </a:t>
            </a:r>
          </a:p>
        </p:txBody>
      </p:sp>
    </p:spTree>
    <p:extLst>
      <p:ext uri="{BB962C8B-B14F-4D97-AF65-F5344CB8AC3E}">
        <p14:creationId xmlns:p14="http://schemas.microsoft.com/office/powerpoint/2010/main" val="1778389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19</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buNone/>
            </a:pPr>
            <a:r>
              <a:rPr lang="de-DE" sz="3200" b="1" dirty="0">
                <a:latin typeface="Arial" panose="020B0604020202020204" pitchFamily="34" charset="0"/>
                <a:cs typeface="Arial" panose="020B0604020202020204" pitchFamily="34" charset="0"/>
              </a:rPr>
              <a:t>	</a:t>
            </a:r>
          </a:p>
          <a:p>
            <a:pPr lvl="0" eaLnBrk="0" fontAlgn="base" hangingPunct="0">
              <a:lnSpc>
                <a:spcPct val="100000"/>
              </a:lnSpc>
              <a:spcBef>
                <a:spcPct val="0"/>
              </a:spcBef>
              <a:spcAft>
                <a:spcPct val="0"/>
              </a:spcAft>
            </a:pPr>
            <a:r>
              <a:rPr lang="de-DE" sz="1800" dirty="0">
                <a:latin typeface="Arial" panose="020B0604020202020204" pitchFamily="34" charset="0"/>
                <a:cs typeface="Arial" panose="020B0604020202020204" pitchFamily="34" charset="0"/>
              </a:rPr>
              <a:t>Dem Krankenhausversorgungsverbesserungsgesetz (KHVVG) von Prof. Dr. Karl Lauterbach wurde nun am </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17.10.2024 im Bundestag zugestimmt.</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Am 22.11.2024 erfolgt nun im Bundesrat die Zustimmung oder die Verweisung des Gesetzes an einen Vermittlungsausschuss.</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Würden die Länder im Bundesrat dem Gesetz zustimmen, würde das KHVVG zum 01.01.2025 in Kraft treten.</a:t>
            </a:r>
          </a:p>
          <a:p>
            <a:pPr lvl="0" eaLnBrk="0" fontAlgn="base" hangingPunct="0">
              <a:lnSpc>
                <a:spcPct val="100000"/>
              </a:lnSpc>
              <a:spcBef>
                <a:spcPct val="0"/>
              </a:spcBef>
              <a:spcAft>
                <a:spcPct val="0"/>
              </a:spcAft>
            </a:pPr>
            <a:endParaRPr lang="de-DE" sz="1800" dirty="0">
              <a:latin typeface="Arial" panose="020B0604020202020204" pitchFamily="34" charset="0"/>
              <a:cs typeface="Arial" panose="020B0604020202020204" pitchFamily="34" charset="0"/>
            </a:endParaRPr>
          </a:p>
          <a:p>
            <a:pPr lvl="0" eaLnBrk="0" fontAlgn="base" hangingPunct="0">
              <a:lnSpc>
                <a:spcPct val="100000"/>
              </a:lnSpc>
              <a:spcBef>
                <a:spcPct val="0"/>
              </a:spcBef>
              <a:spcAft>
                <a:spcPct val="0"/>
              </a:spcAft>
            </a:pPr>
            <a:r>
              <a:rPr lang="de-DE" sz="1800" dirty="0">
                <a:latin typeface="Arial" panose="020B0604020202020204" pitchFamily="34" charset="0"/>
                <a:cs typeface="Arial" panose="020B0604020202020204" pitchFamily="34" charset="0"/>
              </a:rPr>
              <a:t>Flankiert wird diese Reform vom Krankenhaustransparenzgesetz, welches den sog. Bundes- Klinik- Atlas beinhaltet und bereits seit </a:t>
            </a:r>
            <a:r>
              <a:rPr lang="de-DE" sz="1800" dirty="0">
                <a:solidFill>
                  <a:schemeClr val="bg1"/>
                </a:solidFill>
                <a:latin typeface="Arial" panose="020B0604020202020204" pitchFamily="34" charset="0"/>
                <a:cs typeface="Arial" panose="020B0604020202020204" pitchFamily="34" charset="0"/>
              </a:rPr>
              <a:t> 28.03.2024 in Kraft gesetzt ist.</a:t>
            </a:r>
          </a:p>
          <a:p>
            <a:pPr lvl="0" eaLnBrk="0" fontAlgn="base" hangingPunct="0">
              <a:lnSpc>
                <a:spcPct val="100000"/>
              </a:lnSpc>
              <a:spcBef>
                <a:spcPct val="0"/>
              </a:spcBef>
              <a:spcAft>
                <a:spcPct val="0"/>
              </a:spcAft>
            </a:pPr>
            <a:endParaRPr lang="de-DE" sz="1800" dirty="0">
              <a:solidFill>
                <a:schemeClr val="bg1"/>
              </a:solidFill>
              <a:latin typeface="Arial" panose="020B0604020202020204" pitchFamily="34" charset="0"/>
              <a:cs typeface="Arial" panose="020B0604020202020204" pitchFamily="34" charset="0"/>
            </a:endParaRPr>
          </a:p>
          <a:p>
            <a:pPr lvl="0" eaLnBrk="0" fontAlgn="base" hangingPunct="0">
              <a:lnSpc>
                <a:spcPct val="100000"/>
              </a:lnSpc>
              <a:spcBef>
                <a:spcPct val="0"/>
              </a:spcBef>
              <a:spcAft>
                <a:spcPct val="0"/>
              </a:spcAft>
            </a:pPr>
            <a:r>
              <a:rPr lang="de-DE" sz="1800" dirty="0">
                <a:solidFill>
                  <a:schemeClr val="bg1"/>
                </a:solidFill>
                <a:latin typeface="Arial" panose="020B0604020202020204" pitchFamily="34" charset="0"/>
                <a:cs typeface="Arial" panose="020B0604020202020204" pitchFamily="34" charset="0"/>
              </a:rPr>
              <a:t>Einführung einer speziellen sektorengleichen Vergütung (bereits zum 01.04.2024 in Umsetzung)</a:t>
            </a:r>
            <a:br>
              <a:rPr lang="de-DE" sz="1800" dirty="0">
                <a:solidFill>
                  <a:schemeClr val="bg1"/>
                </a:solidFill>
                <a:latin typeface="Arial" panose="020B0604020202020204" pitchFamily="34" charset="0"/>
                <a:cs typeface="Arial" panose="020B0604020202020204" pitchFamily="34" charset="0"/>
              </a:rPr>
            </a:br>
            <a:r>
              <a:rPr lang="de-DE" sz="1800" dirty="0">
                <a:solidFill>
                  <a:schemeClr val="bg1"/>
                </a:solidFill>
                <a:latin typeface="Arial" panose="020B0604020202020204" pitchFamily="34" charset="0"/>
                <a:cs typeface="Arial" panose="020B0604020202020204" pitchFamily="34" charset="0"/>
              </a:rPr>
              <a:t>Hybrid- DRG</a:t>
            </a:r>
            <a:br>
              <a:rPr lang="de-DE" sz="1800" dirty="0">
                <a:solidFill>
                  <a:schemeClr val="bg1"/>
                </a:solidFill>
                <a:latin typeface="Arial" panose="020B0604020202020204" pitchFamily="34" charset="0"/>
                <a:cs typeface="Arial" panose="020B0604020202020204" pitchFamily="34" charset="0"/>
              </a:rPr>
            </a:br>
            <a:endParaRPr lang="de-DE" sz="1800" dirty="0">
              <a:solidFill>
                <a:schemeClr val="bg1"/>
              </a:solidFill>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Umsetzungsstand Bund </a:t>
            </a:r>
          </a:p>
        </p:txBody>
      </p:sp>
    </p:spTree>
    <p:extLst>
      <p:ext uri="{BB962C8B-B14F-4D97-AF65-F5344CB8AC3E}">
        <p14:creationId xmlns:p14="http://schemas.microsoft.com/office/powerpoint/2010/main" val="415594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2</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buNone/>
            </a:pPr>
            <a:r>
              <a:rPr lang="de-DE" sz="3200" b="1" dirty="0">
                <a:latin typeface="Arial" panose="020B0604020202020204" pitchFamily="34" charset="0"/>
                <a:cs typeface="Arial" panose="020B0604020202020204" pitchFamily="34" charset="0"/>
              </a:rPr>
              <a:t>	</a:t>
            </a:r>
          </a:p>
          <a:p>
            <a:pPr lvl="0"/>
            <a:r>
              <a:rPr lang="de-DE" dirty="0">
                <a:latin typeface="Arial" panose="020B0604020202020204" pitchFamily="34" charset="0"/>
                <a:cs typeface="Arial" panose="020B0604020202020204" pitchFamily="34" charset="0"/>
              </a:rPr>
              <a:t>Wie finanzieren sich Krankenhäuser?</a:t>
            </a: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Wie sieht der Laumann- Krankenhausplan aus?</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Wie sieht die Lauterbach- Krankenhausreform aus?</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Stand der Pläne und der Umsetzung?</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Was können wir tun?</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Fragen zur Krankenhausplanung </a:t>
            </a:r>
          </a:p>
        </p:txBody>
      </p:sp>
    </p:spTree>
    <p:extLst>
      <p:ext uri="{BB962C8B-B14F-4D97-AF65-F5344CB8AC3E}">
        <p14:creationId xmlns:p14="http://schemas.microsoft.com/office/powerpoint/2010/main" val="400992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20</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buNone/>
            </a:pPr>
            <a:r>
              <a:rPr lang="de-DE" sz="3200" b="1" dirty="0">
                <a:latin typeface="Arial" panose="020B0604020202020204" pitchFamily="34" charset="0"/>
                <a:cs typeface="Arial" panose="020B0604020202020204" pitchFamily="34" charset="0"/>
              </a:rPr>
              <a:t>	</a:t>
            </a:r>
          </a:p>
          <a:p>
            <a:pPr lvl="0"/>
            <a:r>
              <a:rPr lang="de-DE" dirty="0">
                <a:solidFill>
                  <a:schemeClr val="tx1">
                    <a:lumMod val="75000"/>
                    <a:lumOff val="25000"/>
                  </a:schemeClr>
                </a:solidFill>
                <a:latin typeface="Arial" panose="020B0604020202020204" pitchFamily="34" charset="0"/>
                <a:cs typeface="Arial" panose="020B0604020202020204" pitchFamily="34" charset="0"/>
              </a:rPr>
              <a:t>Wie finanzieren sich Krankenhäuser?</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Wie sieht der Laumann- Krankenhausplan aus?</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Wie sieht die Lauterbach- Krankenhausreform aus?</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Stand der Pläne und der Umsetzung?</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latin typeface="Arial" panose="020B0604020202020204" pitchFamily="34" charset="0"/>
                <a:cs typeface="Arial" panose="020B0604020202020204" pitchFamily="34" charset="0"/>
              </a:rPr>
              <a:t>Was können wir tun?</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Fragen zur Krankenhausplanung </a:t>
            </a:r>
          </a:p>
        </p:txBody>
      </p:sp>
    </p:spTree>
    <p:extLst>
      <p:ext uri="{BB962C8B-B14F-4D97-AF65-F5344CB8AC3E}">
        <p14:creationId xmlns:p14="http://schemas.microsoft.com/office/powerpoint/2010/main" val="4100331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21</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lvl="0" indent="0" algn="ctr" eaLnBrk="0" fontAlgn="base" hangingPunct="0">
              <a:lnSpc>
                <a:spcPct val="100000"/>
              </a:lnSpc>
              <a:spcBef>
                <a:spcPct val="0"/>
              </a:spcBef>
              <a:spcAft>
                <a:spcPct val="0"/>
              </a:spcAft>
              <a:buNone/>
            </a:pPr>
            <a:r>
              <a:rPr lang="de-DE" sz="2800" b="1" dirty="0">
                <a:solidFill>
                  <a:srgbClr val="00FF99"/>
                </a:solidFill>
                <a:latin typeface="Arial" panose="020B0604020202020204" pitchFamily="34" charset="0"/>
                <a:cs typeface="Arial" panose="020B0604020202020204" pitchFamily="34" charset="0"/>
              </a:rPr>
              <a:t>Fragen in die Öffentlichkeit bringen</a:t>
            </a:r>
          </a:p>
          <a:p>
            <a:pPr marL="0" lvl="0" indent="0" eaLnBrk="0" fontAlgn="base" hangingPunct="0">
              <a:lnSpc>
                <a:spcPct val="100000"/>
              </a:lnSpc>
              <a:spcBef>
                <a:spcPct val="0"/>
              </a:spcBef>
              <a:spcAft>
                <a:spcPct val="0"/>
              </a:spcAft>
              <a:buNone/>
            </a:pPr>
            <a:endParaRPr lang="de-DE" sz="2800" dirty="0">
              <a:latin typeface="Arial" panose="020B0604020202020204" pitchFamily="34" charset="0"/>
              <a:cs typeface="Arial" panose="020B0604020202020204" pitchFamily="34" charset="0"/>
            </a:endParaRPr>
          </a:p>
          <a:p>
            <a:pPr lvl="0">
              <a:lnSpc>
                <a:spcPct val="100000"/>
              </a:lnSpc>
            </a:pPr>
            <a:r>
              <a:rPr lang="de-DE" sz="1800" dirty="0">
                <a:latin typeface="Arial" panose="020B0604020202020204" pitchFamily="34" charset="0"/>
                <a:cs typeface="Arial" panose="020B0604020202020204" pitchFamily="34" charset="0"/>
              </a:rPr>
              <a:t>Wenn weitere Krankenhäuser geschossen werden- wer sichert die zeitnahe sicher Versorgung der Bürger im Notfall?</a:t>
            </a:r>
          </a:p>
          <a:p>
            <a:pPr lvl="0">
              <a:lnSpc>
                <a:spcPct val="100000"/>
              </a:lnSpc>
            </a:pPr>
            <a:r>
              <a:rPr lang="de-DE" sz="1800" dirty="0">
                <a:latin typeface="Arial" panose="020B0604020202020204" pitchFamily="34" charset="0"/>
                <a:cs typeface="Arial" panose="020B0604020202020204" pitchFamily="34" charset="0"/>
              </a:rPr>
              <a:t>Wenn die Wege für die Rettungsdienste weiter werden um ein Behandlungsbett zu finden, wer stellt die Versorgung der anderen Bürger sicher?</a:t>
            </a:r>
          </a:p>
          <a:p>
            <a:pPr lvl="0">
              <a:lnSpc>
                <a:spcPct val="100000"/>
              </a:lnSpc>
            </a:pPr>
            <a:r>
              <a:rPr lang="de-DE" sz="1800" dirty="0">
                <a:latin typeface="Arial" panose="020B0604020202020204" pitchFamily="34" charset="0"/>
                <a:cs typeface="Arial" panose="020B0604020202020204" pitchFamily="34" charset="0"/>
              </a:rPr>
              <a:t>Wenn die restlichen zentralen Notaufnahmen den Andrang nicht schaffen- wer finanziert mehr Personal und mehr Räume und Betten? Was passiert in der Zwischenzeit?</a:t>
            </a:r>
          </a:p>
          <a:p>
            <a:pPr lvl="0">
              <a:lnSpc>
                <a:spcPct val="100000"/>
              </a:lnSpc>
            </a:pPr>
            <a:r>
              <a:rPr lang="de-DE" sz="1800" dirty="0">
                <a:latin typeface="Arial" panose="020B0604020202020204" pitchFamily="34" charset="0"/>
                <a:cs typeface="Arial" panose="020B0604020202020204" pitchFamily="34" charset="0"/>
              </a:rPr>
              <a:t>Kann man planungstechnisch einfach Personal umverteilen?</a:t>
            </a:r>
          </a:p>
          <a:p>
            <a:pPr lvl="0">
              <a:lnSpc>
                <a:spcPct val="100000"/>
              </a:lnSpc>
            </a:pPr>
            <a:r>
              <a:rPr lang="de-DE" sz="1800" dirty="0">
                <a:latin typeface="Arial" panose="020B0604020202020204" pitchFamily="34" charset="0"/>
                <a:cs typeface="Arial" panose="020B0604020202020204" pitchFamily="34" charset="0"/>
              </a:rPr>
              <a:t>Wie soll sektorenübergreifende Versorgung funktionieren, wenn es keine Versorgungszentren gibt?</a:t>
            </a:r>
          </a:p>
          <a:p>
            <a:pPr lvl="0">
              <a:lnSpc>
                <a:spcPct val="100000"/>
              </a:lnSpc>
            </a:pPr>
            <a:r>
              <a:rPr lang="de-DE" sz="1800" dirty="0">
                <a:latin typeface="Arial" panose="020B0604020202020204" pitchFamily="34" charset="0"/>
                <a:cs typeface="Arial" panose="020B0604020202020204" pitchFamily="34" charset="0"/>
              </a:rPr>
              <a:t>Wie sollen Krankenhäuser „ambulante Patienten“ abweisen?</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Wer übernimmt diese Menschen, wer bringt die Menschen in die alternative Versorgungsstruktur?</a:t>
            </a:r>
          </a:p>
          <a:p>
            <a:pPr lvl="0">
              <a:lnSpc>
                <a:spcPct val="100000"/>
              </a:lnSpc>
            </a:pPr>
            <a:r>
              <a:rPr lang="de-DE" sz="1800" dirty="0">
                <a:latin typeface="Arial" panose="020B0604020202020204" pitchFamily="34" charset="0"/>
                <a:cs typeface="Arial" panose="020B0604020202020204" pitchFamily="34" charset="0"/>
              </a:rPr>
              <a:t>Wer stellt sicher, dass neue Versorgungszentren nicht von privaten Anbietern errichtet werden, der dann nur lukrative Behandlungen anbieten?</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Was kann man tun? </a:t>
            </a:r>
          </a:p>
        </p:txBody>
      </p:sp>
    </p:spTree>
    <p:extLst>
      <p:ext uri="{BB962C8B-B14F-4D97-AF65-F5344CB8AC3E}">
        <p14:creationId xmlns:p14="http://schemas.microsoft.com/office/powerpoint/2010/main" val="3244003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5A9E7B6E-083C-47B4-8810-6B4E48F8A9A2}"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22</a:t>
            </a:fld>
            <a:endParaRPr lang="de-DE"/>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NRW  </a:t>
            </a:r>
            <a:endParaRPr lang="de-DE" dirty="0">
              <a:solidFill>
                <a:srgbClr val="00FF99"/>
              </a:solidFill>
              <a:latin typeface="Arial" panose="020B0604020202020204" pitchFamily="34" charset="0"/>
              <a:cs typeface="Arial" panose="020B0604020202020204" pitchFamily="34" charset="0"/>
            </a:endParaRPr>
          </a:p>
        </p:txBody>
      </p:sp>
      <p:sp>
        <p:nvSpPr>
          <p:cNvPr id="9" name="Titel 1">
            <a:extLst>
              <a:ext uri="{FF2B5EF4-FFF2-40B4-BE49-F238E27FC236}">
                <a16:creationId xmlns:a16="http://schemas.microsoft.com/office/drawing/2014/main" id="{35173B69-7121-ED61-2517-9257ABD8787A}"/>
              </a:ext>
            </a:extLst>
          </p:cNvPr>
          <p:cNvSpPr txBox="1">
            <a:spLocks noGrp="1"/>
          </p:cNvSpPr>
          <p:nvPr>
            <p:ph type="body" sz="quarter" idx="18"/>
          </p:nvPr>
        </p:nvSpPr>
        <p:spPr>
          <a:xfrm>
            <a:off x="228600" y="1103313"/>
            <a:ext cx="11730038" cy="184516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kern="1200">
                <a:solidFill>
                  <a:schemeClr val="tx1"/>
                </a:solidFill>
                <a:effectLst/>
                <a:latin typeface="+mj-lt"/>
                <a:ea typeface="+mj-ea"/>
                <a:cs typeface="+mj-cs"/>
              </a:defRPr>
            </a:lvl1pPr>
          </a:lstStyle>
          <a:p>
            <a:pPr algn="ctr">
              <a:spcBef>
                <a:spcPct val="50000"/>
              </a:spcBef>
            </a:pPr>
            <a:r>
              <a:rPr lang="de-DE" sz="4700" i="1" dirty="0">
                <a:solidFill>
                  <a:srgbClr val="FFFFFF"/>
                </a:solidFill>
                <a:latin typeface="Arial" charset="0"/>
              </a:rPr>
              <a:t>Vielen Dank !</a:t>
            </a:r>
            <a:endParaRPr lang="de-DE" sz="4400" i="1" dirty="0">
              <a:solidFill>
                <a:srgbClr val="FFFFFF"/>
              </a:solidFill>
              <a:latin typeface="Arial" charset="0"/>
            </a:endParaRPr>
          </a:p>
        </p:txBody>
      </p:sp>
      <p:pic>
        <p:nvPicPr>
          <p:cNvPr id="17" name="Grafik 16">
            <a:extLst>
              <a:ext uri="{FF2B5EF4-FFF2-40B4-BE49-F238E27FC236}">
                <a16:creationId xmlns:a16="http://schemas.microsoft.com/office/drawing/2014/main" id="{2B0EFDEF-20FC-32F5-6D4B-D00322390352}"/>
              </a:ext>
            </a:extLst>
          </p:cNvPr>
          <p:cNvPicPr>
            <a:picLocks noChangeAspect="1"/>
          </p:cNvPicPr>
          <p:nvPr/>
        </p:nvPicPr>
        <p:blipFill rotWithShape="1">
          <a:blip r:embed="rId2"/>
          <a:srcRect l="18695" t="53727"/>
          <a:stretch/>
        </p:blipFill>
        <p:spPr>
          <a:xfrm>
            <a:off x="4710023" y="3597215"/>
            <a:ext cx="2786496" cy="1864861"/>
          </a:xfrm>
          <a:prstGeom prst="rect">
            <a:avLst/>
          </a:prstGeom>
        </p:spPr>
      </p:pic>
    </p:spTree>
    <p:extLst>
      <p:ext uri="{BB962C8B-B14F-4D97-AF65-F5344CB8AC3E}">
        <p14:creationId xmlns:p14="http://schemas.microsoft.com/office/powerpoint/2010/main" val="147605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amond(in)">
                                      <p:cBhvr>
                                        <p:cTn id="7" dur="2000"/>
                                        <p:tgtEl>
                                          <p:spTgt spid="9">
                                            <p:txEl>
                                              <p:pRg st="0" end="0"/>
                                            </p:txEl>
                                          </p:spTgt>
                                        </p:tgtEl>
                                      </p:cBhvr>
                                    </p:animEffect>
                                  </p:childTnLst>
                                </p:cTn>
                              </p:par>
                            </p:childTnLst>
                          </p:cTn>
                        </p:par>
                        <p:par>
                          <p:cTn id="8" fill="hold">
                            <p:stCondLst>
                              <p:cond delay="2000"/>
                            </p:stCondLst>
                            <p:childTnLst>
                              <p:par>
                                <p:cTn id="9" presetID="26"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down)">
                                      <p:cBhvr>
                                        <p:cTn id="11" dur="580">
                                          <p:stCondLst>
                                            <p:cond delay="0"/>
                                          </p:stCondLst>
                                        </p:cTn>
                                        <p:tgtEl>
                                          <p:spTgt spid="17"/>
                                        </p:tgtEl>
                                      </p:cBhvr>
                                    </p:animEffect>
                                    <p:anim calcmode="lin" valueType="num">
                                      <p:cBhvr>
                                        <p:cTn id="12"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7" dur="26">
                                          <p:stCondLst>
                                            <p:cond delay="650"/>
                                          </p:stCondLst>
                                        </p:cTn>
                                        <p:tgtEl>
                                          <p:spTgt spid="17"/>
                                        </p:tgtEl>
                                      </p:cBhvr>
                                      <p:to x="100000" y="60000"/>
                                    </p:animScale>
                                    <p:animScale>
                                      <p:cBhvr>
                                        <p:cTn id="18" dur="166" decel="50000">
                                          <p:stCondLst>
                                            <p:cond delay="676"/>
                                          </p:stCondLst>
                                        </p:cTn>
                                        <p:tgtEl>
                                          <p:spTgt spid="17"/>
                                        </p:tgtEl>
                                      </p:cBhvr>
                                      <p:to x="100000" y="100000"/>
                                    </p:animScale>
                                    <p:animScale>
                                      <p:cBhvr>
                                        <p:cTn id="19" dur="26">
                                          <p:stCondLst>
                                            <p:cond delay="1312"/>
                                          </p:stCondLst>
                                        </p:cTn>
                                        <p:tgtEl>
                                          <p:spTgt spid="17"/>
                                        </p:tgtEl>
                                      </p:cBhvr>
                                      <p:to x="100000" y="80000"/>
                                    </p:animScale>
                                    <p:animScale>
                                      <p:cBhvr>
                                        <p:cTn id="20" dur="166" decel="50000">
                                          <p:stCondLst>
                                            <p:cond delay="1338"/>
                                          </p:stCondLst>
                                        </p:cTn>
                                        <p:tgtEl>
                                          <p:spTgt spid="17"/>
                                        </p:tgtEl>
                                      </p:cBhvr>
                                      <p:to x="100000" y="100000"/>
                                    </p:animScale>
                                    <p:animScale>
                                      <p:cBhvr>
                                        <p:cTn id="21" dur="26">
                                          <p:stCondLst>
                                            <p:cond delay="1642"/>
                                          </p:stCondLst>
                                        </p:cTn>
                                        <p:tgtEl>
                                          <p:spTgt spid="17"/>
                                        </p:tgtEl>
                                      </p:cBhvr>
                                      <p:to x="100000" y="90000"/>
                                    </p:animScale>
                                    <p:animScale>
                                      <p:cBhvr>
                                        <p:cTn id="22" dur="166" decel="50000">
                                          <p:stCondLst>
                                            <p:cond delay="1668"/>
                                          </p:stCondLst>
                                        </p:cTn>
                                        <p:tgtEl>
                                          <p:spTgt spid="17"/>
                                        </p:tgtEl>
                                      </p:cBhvr>
                                      <p:to x="100000" y="100000"/>
                                    </p:animScale>
                                    <p:animScale>
                                      <p:cBhvr>
                                        <p:cTn id="23" dur="26">
                                          <p:stCondLst>
                                            <p:cond delay="1808"/>
                                          </p:stCondLst>
                                        </p:cTn>
                                        <p:tgtEl>
                                          <p:spTgt spid="17"/>
                                        </p:tgtEl>
                                      </p:cBhvr>
                                      <p:to x="100000" y="95000"/>
                                    </p:animScale>
                                    <p:animScale>
                                      <p:cBhvr>
                                        <p:cTn id="24"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3</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lvl="0" indent="0" eaLnBrk="0" fontAlgn="base" hangingPunct="0">
              <a:lnSpc>
                <a:spcPct val="100000"/>
              </a:lnSpc>
              <a:spcBef>
                <a:spcPct val="0"/>
              </a:spcBef>
              <a:spcAft>
                <a:spcPct val="0"/>
              </a:spcAft>
              <a:buNone/>
            </a:pPr>
            <a:r>
              <a:rPr lang="de-DE" altLang="de-DE" sz="1800" dirty="0">
                <a:solidFill>
                  <a:schemeClr val="bg1"/>
                </a:solidFill>
                <a:latin typeface="Arial" panose="020B0604020202020204" pitchFamily="34" charset="0"/>
                <a:cs typeface="Arial" panose="020B0604020202020204" pitchFamily="34" charset="0"/>
              </a:rPr>
              <a:t>In der Bundesrepublik wird die Finanzierung von Krankenhäusern nach dem Prinzip der dualen Finanzierung sichergestellt.</a:t>
            </a:r>
            <a:br>
              <a:rPr lang="de-DE" altLang="de-DE" sz="1800" dirty="0">
                <a:solidFill>
                  <a:schemeClr val="bg1"/>
                </a:solidFill>
                <a:latin typeface="Arial" panose="020B0604020202020204" pitchFamily="34" charset="0"/>
                <a:cs typeface="Arial" panose="020B0604020202020204" pitchFamily="34" charset="0"/>
              </a:rPr>
            </a:br>
            <a:br>
              <a:rPr lang="de-DE" altLang="de-DE" sz="1800" dirty="0">
                <a:solidFill>
                  <a:schemeClr val="bg1"/>
                </a:solidFill>
                <a:latin typeface="Arial" panose="020B0604020202020204" pitchFamily="34" charset="0"/>
                <a:cs typeface="Arial" panose="020B0604020202020204" pitchFamily="34" charset="0"/>
              </a:rPr>
            </a:br>
            <a:r>
              <a:rPr lang="de-DE" altLang="de-DE" sz="1800" dirty="0">
                <a:solidFill>
                  <a:schemeClr val="bg1"/>
                </a:solidFill>
                <a:latin typeface="Arial" panose="020B0604020202020204" pitchFamily="34" charset="0"/>
                <a:cs typeface="Arial" panose="020B0604020202020204" pitchFamily="34" charset="0"/>
              </a:rPr>
              <a:t>Demnach sollen </a:t>
            </a:r>
            <a:br>
              <a:rPr lang="de-DE" altLang="de-DE" sz="1800" dirty="0">
                <a:solidFill>
                  <a:schemeClr val="bg1"/>
                </a:solidFill>
                <a:latin typeface="Arial" panose="020B0604020202020204" pitchFamily="34" charset="0"/>
                <a:cs typeface="Arial" panose="020B0604020202020204" pitchFamily="34" charset="0"/>
              </a:rPr>
            </a:br>
            <a:r>
              <a:rPr lang="de-DE" altLang="de-DE" sz="1800" dirty="0">
                <a:solidFill>
                  <a:schemeClr val="bg1"/>
                </a:solidFill>
                <a:latin typeface="Arial" panose="020B0604020202020204" pitchFamily="34" charset="0"/>
                <a:cs typeface="Arial" panose="020B0604020202020204" pitchFamily="34" charset="0"/>
              </a:rPr>
              <a:t>die </a:t>
            </a:r>
            <a:r>
              <a:rPr lang="de-DE" altLang="de-DE" sz="1800" u="sng" dirty="0">
                <a:solidFill>
                  <a:srgbClr val="00FF99"/>
                </a:solidFill>
                <a:latin typeface="Arial" panose="020B0604020202020204" pitchFamily="34" charset="0"/>
                <a:cs typeface="Arial" panose="020B0604020202020204" pitchFamily="34" charset="0"/>
              </a:rPr>
              <a:t>Investitionskosten</a:t>
            </a:r>
            <a:r>
              <a:rPr lang="de-DE" altLang="de-DE" sz="1800" b="1" dirty="0">
                <a:solidFill>
                  <a:schemeClr val="bg1"/>
                </a:solidFill>
                <a:latin typeface="Arial" panose="020B0604020202020204" pitchFamily="34" charset="0"/>
                <a:cs typeface="Arial" panose="020B0604020202020204" pitchFamily="34" charset="0"/>
              </a:rPr>
              <a:t>,</a:t>
            </a:r>
            <a:r>
              <a:rPr lang="de-DE" altLang="de-DE" sz="1800" dirty="0">
                <a:solidFill>
                  <a:schemeClr val="bg1"/>
                </a:solidFill>
                <a:latin typeface="Arial" panose="020B0604020202020204" pitchFamily="34" charset="0"/>
                <a:cs typeface="Arial" panose="020B0604020202020204" pitchFamily="34" charset="0"/>
              </a:rPr>
              <a:t> wie z. B. Neubauten oder neue Geräte durch die Bundesländer getragen und finanziert werden,</a:t>
            </a:r>
          </a:p>
          <a:p>
            <a:pPr marL="0" lvl="0" indent="0" eaLnBrk="0" fontAlgn="base" hangingPunct="0">
              <a:lnSpc>
                <a:spcPct val="100000"/>
              </a:lnSpc>
              <a:spcBef>
                <a:spcPct val="0"/>
              </a:spcBef>
              <a:spcAft>
                <a:spcPct val="0"/>
              </a:spcAft>
              <a:buNone/>
            </a:pPr>
            <a:r>
              <a:rPr lang="de-DE" altLang="de-DE" sz="1800" dirty="0">
                <a:solidFill>
                  <a:schemeClr val="bg1"/>
                </a:solidFill>
                <a:latin typeface="Arial" panose="020B0604020202020204" pitchFamily="34" charset="0"/>
                <a:cs typeface="Arial" panose="020B0604020202020204" pitchFamily="34" charset="0"/>
              </a:rPr>
              <a:t>die </a:t>
            </a:r>
            <a:r>
              <a:rPr lang="de-DE" altLang="de-DE" sz="1800" u="sng" dirty="0">
                <a:solidFill>
                  <a:srgbClr val="00FF99"/>
                </a:solidFill>
                <a:latin typeface="Arial" panose="020B0604020202020204" pitchFamily="34" charset="0"/>
                <a:cs typeface="Arial" panose="020B0604020202020204" pitchFamily="34" charset="0"/>
              </a:rPr>
              <a:t>Betriebskosten</a:t>
            </a:r>
            <a:r>
              <a:rPr lang="de-DE" altLang="de-DE" sz="1800" dirty="0">
                <a:solidFill>
                  <a:schemeClr val="bg1"/>
                </a:solidFill>
                <a:latin typeface="Arial" panose="020B0604020202020204" pitchFamily="34" charset="0"/>
                <a:cs typeface="Arial" panose="020B0604020202020204" pitchFamily="34" charset="0"/>
              </a:rPr>
              <a:t>, also alle Kosten, die für die Behandlung von Patientinnen und Patienten entstehen, von den  Krankenkassen bezahlt werden. </a:t>
            </a:r>
            <a:br>
              <a:rPr lang="de-DE" altLang="de-DE" sz="1800" dirty="0">
                <a:solidFill>
                  <a:schemeClr val="bg1"/>
                </a:solidFill>
                <a:latin typeface="Arial" panose="020B0604020202020204" pitchFamily="34" charset="0"/>
                <a:cs typeface="Arial" panose="020B0604020202020204" pitchFamily="34" charset="0"/>
              </a:rPr>
            </a:br>
            <a:endParaRPr lang="de-DE" altLang="de-DE" sz="1800" dirty="0">
              <a:solidFill>
                <a:schemeClr val="bg1"/>
              </a:solidFill>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de-DE" altLang="de-DE" sz="1800" dirty="0">
                <a:solidFill>
                  <a:schemeClr val="bg1"/>
                </a:solidFill>
                <a:latin typeface="Arial" panose="020B0604020202020204" pitchFamily="34" charset="0"/>
                <a:cs typeface="Arial" panose="020B0604020202020204" pitchFamily="34" charset="0"/>
              </a:rPr>
              <a:t>Die Planung zur stationären Versorgung liegt in der Hoheit der jeweiligen Bundesländer.</a:t>
            </a:r>
          </a:p>
          <a:p>
            <a:pPr marL="0" lvl="0" indent="0" eaLnBrk="0" fontAlgn="base" hangingPunct="0">
              <a:lnSpc>
                <a:spcPct val="100000"/>
              </a:lnSpc>
              <a:spcBef>
                <a:spcPct val="0"/>
              </a:spcBef>
              <a:spcAft>
                <a:spcPct val="0"/>
              </a:spcAft>
              <a:buNone/>
            </a:pPr>
            <a:endParaRPr lang="de-DE" sz="1800" dirty="0">
              <a:solidFill>
                <a:schemeClr val="bg1"/>
              </a:solidFill>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de-DE" sz="1800" dirty="0">
                <a:latin typeface="Arial" panose="020B0604020202020204" pitchFamily="34" charset="0"/>
                <a:cs typeface="Arial" panose="020B0604020202020204" pitchFamily="34" charset="0"/>
              </a:rPr>
              <a:t>In NRW gibt es 16 sogenannte regionale Versorgungsgebiete, für jedes dieser Versorgungsgebiete wurde inzwischen eine Planung zu den künftigen zugewiesenen Leistungsbereichen und Leistungsgruppen erarbeitet und festgelegt. Bis zum 11.08.2024 kann das jeweilige Krankenhaus gegen diesen Bescheid Widerspruch einlegen.</a:t>
            </a: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Bis zum Jahresende 2024 werden dann die sogenannten Feststellungsbescheide an die Krankenhäuser versendet.</a:t>
            </a:r>
            <a:br>
              <a:rPr lang="de-DE" sz="1800" dirty="0">
                <a:latin typeface="Arial" panose="020B0604020202020204" pitchFamily="34" charset="0"/>
                <a:cs typeface="Arial" panose="020B0604020202020204" pitchFamily="34" charset="0"/>
              </a:rPr>
            </a:b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Egal ob das Krankenhaus mit dem Feststellungsbescheid einverstanden ist, oder nicht. Ab diesem Moment werden die Kassen auch nur noch die „erlaubten“ Behandlungen bezahlen.</a:t>
            </a:r>
          </a:p>
          <a:p>
            <a:pPr marL="0" lvl="0" indent="0">
              <a:spcBef>
                <a:spcPts val="600"/>
              </a:spcBef>
              <a:buNone/>
              <a:defRPr/>
            </a:pPr>
            <a:endParaRPr lang="de-DE" altLang="de-DE" sz="3200" dirty="0">
              <a:solidFill>
                <a:schemeClr val="bg1"/>
              </a:solidFill>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Finanzierung</a:t>
            </a:r>
          </a:p>
        </p:txBody>
      </p:sp>
    </p:spTree>
    <p:extLst>
      <p:ext uri="{BB962C8B-B14F-4D97-AF65-F5344CB8AC3E}">
        <p14:creationId xmlns:p14="http://schemas.microsoft.com/office/powerpoint/2010/main" val="214884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4</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buNone/>
            </a:pPr>
            <a:r>
              <a:rPr lang="de-DE" sz="3200" b="1" dirty="0">
                <a:latin typeface="Arial" panose="020B0604020202020204" pitchFamily="34" charset="0"/>
                <a:cs typeface="Arial" panose="020B0604020202020204" pitchFamily="34" charset="0"/>
              </a:rPr>
              <a:t>	</a:t>
            </a:r>
          </a:p>
          <a:p>
            <a:pPr lvl="0"/>
            <a:r>
              <a:rPr lang="de-DE" dirty="0">
                <a:solidFill>
                  <a:schemeClr val="tx1">
                    <a:lumMod val="75000"/>
                    <a:lumOff val="25000"/>
                  </a:schemeClr>
                </a:solidFill>
                <a:latin typeface="Arial" panose="020B0604020202020204" pitchFamily="34" charset="0"/>
                <a:cs typeface="Arial" panose="020B0604020202020204" pitchFamily="34" charset="0"/>
              </a:rPr>
              <a:t>Wie finanzieren sich Krankenhäuser?</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latin typeface="Arial" panose="020B0604020202020204" pitchFamily="34" charset="0"/>
                <a:cs typeface="Arial" panose="020B0604020202020204" pitchFamily="34" charset="0"/>
              </a:rPr>
              <a:t>Wie sieht der Laumann- Krankenhausplan aus?</a:t>
            </a: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Wie sieht die Lauterbach- Krankenhausreform aus?</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Stand der Pläne und der Umsetzung?</a:t>
            </a:r>
            <a:br>
              <a:rPr lang="de-DE" dirty="0">
                <a:solidFill>
                  <a:schemeClr val="tx1">
                    <a:lumMod val="75000"/>
                    <a:lumOff val="25000"/>
                  </a:schemeClr>
                </a:solidFill>
                <a:latin typeface="Arial" panose="020B0604020202020204" pitchFamily="34" charset="0"/>
                <a:cs typeface="Arial" panose="020B0604020202020204" pitchFamily="34" charset="0"/>
              </a:rPr>
            </a:br>
            <a:endParaRPr lang="de-DE" dirty="0">
              <a:solidFill>
                <a:schemeClr val="tx1">
                  <a:lumMod val="75000"/>
                  <a:lumOff val="25000"/>
                </a:schemeClr>
              </a:solidFill>
              <a:latin typeface="Arial" panose="020B0604020202020204" pitchFamily="34" charset="0"/>
              <a:cs typeface="Arial" panose="020B0604020202020204" pitchFamily="34" charset="0"/>
            </a:endParaRPr>
          </a:p>
          <a:p>
            <a:pPr lvl="0"/>
            <a:r>
              <a:rPr lang="de-DE" dirty="0">
                <a:solidFill>
                  <a:schemeClr val="tx1">
                    <a:lumMod val="75000"/>
                    <a:lumOff val="25000"/>
                  </a:schemeClr>
                </a:solidFill>
                <a:latin typeface="Arial" panose="020B0604020202020204" pitchFamily="34" charset="0"/>
                <a:cs typeface="Arial" panose="020B0604020202020204" pitchFamily="34" charset="0"/>
              </a:rPr>
              <a:t>Was können wir tun?</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Fragen zur Krankenhausplanung </a:t>
            </a:r>
          </a:p>
        </p:txBody>
      </p:sp>
    </p:spTree>
    <p:extLst>
      <p:ext uri="{BB962C8B-B14F-4D97-AF65-F5344CB8AC3E}">
        <p14:creationId xmlns:p14="http://schemas.microsoft.com/office/powerpoint/2010/main" val="135338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5</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indent="0">
              <a:buNone/>
            </a:pPr>
            <a:r>
              <a:rPr lang="de-DE" sz="3200" b="1" dirty="0">
                <a:latin typeface="Arial" panose="020B0604020202020204" pitchFamily="34" charset="0"/>
                <a:cs typeface="Arial" panose="020B0604020202020204" pitchFamily="34" charset="0"/>
              </a:rPr>
              <a:t>	</a:t>
            </a:r>
          </a:p>
          <a:p>
            <a:pPr marL="0" indent="0" algn="ctr">
              <a:buNone/>
            </a:pPr>
            <a:r>
              <a:rPr lang="de-DE" sz="3200" b="1" dirty="0">
                <a:latin typeface="Arial" panose="020B0604020202020204" pitchFamily="34" charset="0"/>
                <a:cs typeface="Arial" panose="020B0604020202020204" pitchFamily="34" charset="0"/>
              </a:rPr>
              <a:t>Krankenhausplan Nordrhein-Westfalen 2022.</a:t>
            </a:r>
          </a:p>
          <a:p>
            <a:pPr marL="0" indent="0" algn="ctr">
              <a:buNone/>
            </a:pPr>
            <a:endParaRPr lang="de-DE" sz="3200" dirty="0">
              <a:latin typeface="Arial" panose="020B0604020202020204" pitchFamily="34" charset="0"/>
              <a:cs typeface="Arial" panose="020B0604020202020204" pitchFamily="34" charset="0"/>
            </a:endParaRPr>
          </a:p>
          <a:p>
            <a:pPr marL="0" indent="0" algn="ctr">
              <a:buNone/>
            </a:pPr>
            <a:r>
              <a:rPr lang="de-DE" sz="3200" dirty="0">
                <a:latin typeface="Arial" panose="020B0604020202020204" pitchFamily="34" charset="0"/>
                <a:cs typeface="Arial" panose="020B0604020202020204" pitchFamily="34" charset="0"/>
              </a:rPr>
              <a:t>„Die Strukturen müssen für die Menschen da sein, </a:t>
            </a:r>
          </a:p>
          <a:p>
            <a:pPr marL="0" indent="0" algn="ctr">
              <a:buNone/>
            </a:pPr>
            <a:r>
              <a:rPr lang="de-DE" sz="3200" dirty="0">
                <a:latin typeface="Arial" panose="020B0604020202020204" pitchFamily="34" charset="0"/>
                <a:cs typeface="Arial" panose="020B0604020202020204" pitchFamily="34" charset="0"/>
              </a:rPr>
              <a:t>nicht die Menschen für die Strukturen!“</a:t>
            </a:r>
          </a:p>
          <a:p>
            <a:pPr marL="0" indent="0">
              <a:buNone/>
            </a:pPr>
            <a:endParaRPr lang="de-DE" dirty="0"/>
          </a:p>
          <a:p>
            <a:pPr marL="0" indent="0">
              <a:buNone/>
            </a:pPr>
            <a:endParaRPr lang="de-DE" dirty="0"/>
          </a:p>
          <a:p>
            <a:pPr marL="0" indent="0">
              <a:buNone/>
            </a:pPr>
            <a:r>
              <a:rPr lang="de-DE" sz="1800" dirty="0">
                <a:solidFill>
                  <a:srgbClr val="00FF99"/>
                </a:solidFill>
                <a:latin typeface="Arial" panose="020B0604020202020204" pitchFamily="34" charset="0"/>
                <a:cs typeface="Arial" panose="020B0604020202020204" pitchFamily="34" charset="0"/>
              </a:rPr>
              <a:t>Die Planung über differenzierte Leistungsbereiche und Leistungsgruppen ermöglicht künftig eine sachgerechte und transparente Strukturierung der Versorgung. In Verbindung mit klar definierten nachvollziehbaren Vorgaben zur Strukturqualität ergibt sich eine Krankenhausplanung, die diesen Namen tatsächlich verdient.   </a:t>
            </a:r>
            <a:r>
              <a:rPr lang="de-DE" sz="1800" dirty="0">
                <a:latin typeface="Arial" panose="020B0604020202020204" pitchFamily="34" charset="0"/>
                <a:cs typeface="Arial" panose="020B0604020202020204" pitchFamily="34" charset="0"/>
              </a:rPr>
              <a:t>        </a:t>
            </a:r>
            <a:r>
              <a:rPr lang="de-DE" sz="1200" dirty="0">
                <a:latin typeface="Arial" panose="020B0604020202020204" pitchFamily="34" charset="0"/>
                <a:cs typeface="Arial" panose="020B0604020202020204" pitchFamily="34" charset="0"/>
              </a:rPr>
              <a:t>(Karl- Josef Laumann)</a:t>
            </a:r>
            <a:endParaRPr lang="de-DE" altLang="de-DE" sz="12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NRW, Krankenhausgestaltungsgesetz NRW</a:t>
            </a:r>
          </a:p>
        </p:txBody>
      </p:sp>
    </p:spTree>
    <p:extLst>
      <p:ext uri="{BB962C8B-B14F-4D97-AF65-F5344CB8AC3E}">
        <p14:creationId xmlns:p14="http://schemas.microsoft.com/office/powerpoint/2010/main" val="2681818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
                                            <p:txEl>
                                              <p:pRg st="3" end="3"/>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 calcmode="lin" valueType="num">
                                      <p:cBhvr>
                                        <p:cTn id="24"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6</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lvl="0" indent="0" algn="ctr">
              <a:spcBef>
                <a:spcPts val="600"/>
              </a:spcBef>
              <a:buNone/>
              <a:defRPr/>
            </a:pPr>
            <a:r>
              <a:rPr lang="de-DE" altLang="de-DE" dirty="0">
                <a:solidFill>
                  <a:schemeClr val="bg1"/>
                </a:solidFill>
                <a:latin typeface="Arial" panose="020B0604020202020204" pitchFamily="34" charset="0"/>
                <a:cs typeface="Arial" panose="020B0604020202020204" pitchFamily="34" charset="0"/>
              </a:rPr>
              <a:t>Innerhalb dieser „leistungs-, bedarfs- und qualitätsorientierten Krankenhausplanung“</a:t>
            </a:r>
            <a:br>
              <a:rPr lang="de-DE" altLang="de-DE" dirty="0">
                <a:solidFill>
                  <a:schemeClr val="bg1"/>
                </a:solidFill>
                <a:latin typeface="Arial" panose="020B0604020202020204" pitchFamily="34" charset="0"/>
                <a:cs typeface="Arial" panose="020B0604020202020204" pitchFamily="34" charset="0"/>
              </a:rPr>
            </a:br>
            <a:r>
              <a:rPr lang="de-DE" altLang="de-DE" dirty="0">
                <a:solidFill>
                  <a:schemeClr val="bg1"/>
                </a:solidFill>
                <a:latin typeface="Arial" panose="020B0604020202020204" pitchFamily="34" charset="0"/>
                <a:cs typeface="Arial" panose="020B0604020202020204" pitchFamily="34" charset="0"/>
              </a:rPr>
              <a:t>sind die Ziele der neuen Krankenhausplanung:</a:t>
            </a:r>
          </a:p>
          <a:p>
            <a:pPr marL="536575" lvl="0" algn="ctr">
              <a:spcBef>
                <a:spcPts val="600"/>
              </a:spcBef>
              <a:buNone/>
              <a:defRPr/>
            </a:pPr>
            <a:endParaRPr lang="de-DE" sz="1800" dirty="0">
              <a:solidFill>
                <a:schemeClr val="bg1"/>
              </a:solidFill>
              <a:latin typeface="Arial" panose="020B0604020202020204" pitchFamily="34" charset="0"/>
              <a:cs typeface="Arial" panose="020B0604020202020204" pitchFamily="34" charset="0"/>
            </a:endParaRPr>
          </a:p>
          <a:p>
            <a:pPr marL="536575"/>
            <a:r>
              <a:rPr lang="de-DE" altLang="de-DE" sz="1800" dirty="0">
                <a:latin typeface="Arial" panose="020B0604020202020204" pitchFamily="34" charset="0"/>
                <a:cs typeface="Arial" panose="020B0604020202020204" pitchFamily="34" charset="0"/>
              </a:rPr>
              <a:t>Senkung der Fallzahlen</a:t>
            </a:r>
          </a:p>
          <a:p>
            <a:pPr marL="536575"/>
            <a:r>
              <a:rPr lang="de-DE" altLang="de-DE" sz="1800" dirty="0">
                <a:latin typeface="Arial" panose="020B0604020202020204" pitchFamily="34" charset="0"/>
                <a:cs typeface="Arial" panose="020B0604020202020204" pitchFamily="34" charset="0"/>
              </a:rPr>
              <a:t>Bettenabbau</a:t>
            </a:r>
          </a:p>
          <a:p>
            <a:pPr marL="536575"/>
            <a:r>
              <a:rPr lang="de-DE" altLang="de-DE" sz="1800" dirty="0">
                <a:latin typeface="Arial" panose="020B0604020202020204" pitchFamily="34" charset="0"/>
                <a:cs typeface="Arial" panose="020B0604020202020204" pitchFamily="34" charset="0"/>
              </a:rPr>
              <a:t>Zentralisierung</a:t>
            </a:r>
            <a:br>
              <a:rPr lang="de-DE" altLang="de-DE" sz="1800" dirty="0">
                <a:latin typeface="Arial" panose="020B0604020202020204" pitchFamily="34" charset="0"/>
                <a:cs typeface="Arial" panose="020B0604020202020204" pitchFamily="34" charset="0"/>
              </a:rPr>
            </a:br>
            <a:endParaRPr lang="de-DE" altLang="de-DE" sz="1800" dirty="0">
              <a:latin typeface="Arial" panose="020B0604020202020204" pitchFamily="34" charset="0"/>
              <a:cs typeface="Arial" panose="020B0604020202020204" pitchFamily="34" charset="0"/>
            </a:endParaRPr>
          </a:p>
          <a:p>
            <a:pPr marL="176213" indent="0">
              <a:buNone/>
              <a:tabLst>
                <a:tab pos="176213" algn="l"/>
              </a:tabLst>
            </a:pPr>
            <a:r>
              <a:rPr lang="de-DE" altLang="de-DE" sz="1800" u="sng" dirty="0">
                <a:solidFill>
                  <a:srgbClr val="00FF99"/>
                </a:solidFill>
                <a:latin typeface="Arial" panose="020B0604020202020204" pitchFamily="34" charset="0"/>
                <a:cs typeface="Arial" panose="020B0604020202020204" pitchFamily="34" charset="0"/>
              </a:rPr>
              <a:t>Zentralisierung:</a:t>
            </a:r>
          </a:p>
          <a:p>
            <a:pPr marL="536575">
              <a:lnSpc>
                <a:spcPct val="100000"/>
              </a:lnSpc>
              <a:spcBef>
                <a:spcPct val="0"/>
              </a:spcBef>
              <a:buFontTx/>
              <a:buNone/>
            </a:pPr>
            <a:r>
              <a:rPr lang="de-DE" altLang="de-DE" sz="1800" dirty="0">
                <a:solidFill>
                  <a:schemeClr val="bg1"/>
                </a:solidFill>
                <a:latin typeface="Arial" panose="020B0604020202020204" pitchFamily="34" charset="0"/>
                <a:cs typeface="Arial" panose="020B0604020202020204" pitchFamily="34" charset="0"/>
              </a:rPr>
              <a:t>Feststellung nach Gutachten 2019: </a:t>
            </a:r>
            <a:r>
              <a:rPr lang="de-DE" altLang="de-DE" sz="1800" i="1" u="sng" dirty="0">
                <a:solidFill>
                  <a:schemeClr val="bg1"/>
                </a:solidFill>
                <a:latin typeface="Arial" panose="020B0604020202020204" pitchFamily="34" charset="0"/>
                <a:cs typeface="Arial" panose="020B0604020202020204" pitchFamily="34" charset="0"/>
              </a:rPr>
              <a:t>Kleine, schlechte Krankenhäuser müssen weg!</a:t>
            </a:r>
            <a:br>
              <a:rPr lang="de-DE" altLang="de-DE" sz="1800" i="1" u="sng" dirty="0">
                <a:solidFill>
                  <a:schemeClr val="bg1"/>
                </a:solidFill>
                <a:latin typeface="Arial" panose="020B0604020202020204" pitchFamily="34" charset="0"/>
                <a:cs typeface="Arial" panose="020B0604020202020204" pitchFamily="34" charset="0"/>
              </a:rPr>
            </a:br>
            <a:endParaRPr lang="de-DE" sz="1800" dirty="0">
              <a:solidFill>
                <a:srgbClr val="00FF99"/>
              </a:solidFill>
              <a:latin typeface="Arial" panose="020B0604020202020204" pitchFamily="34" charset="0"/>
              <a:cs typeface="Arial" panose="020B0604020202020204" pitchFamily="34" charset="0"/>
            </a:endParaRPr>
          </a:p>
          <a:p>
            <a:pPr marL="176213" indent="0">
              <a:lnSpc>
                <a:spcPct val="100000"/>
              </a:lnSpc>
              <a:spcBef>
                <a:spcPct val="0"/>
              </a:spcBef>
              <a:buFontTx/>
              <a:buNone/>
            </a:pPr>
            <a:r>
              <a:rPr lang="de-DE" sz="1600" dirty="0">
                <a:solidFill>
                  <a:srgbClr val="00FF99"/>
                </a:solidFill>
                <a:latin typeface="Arial" panose="020B0604020202020204" pitchFamily="34" charset="0"/>
                <a:cs typeface="Arial" panose="020B0604020202020204" pitchFamily="34" charset="0"/>
              </a:rPr>
              <a:t>„Zusammenhang zwischen Menge und Ergebnis ist für komplexe Verfahren unzweifelhaft“  </a:t>
            </a:r>
            <a:r>
              <a:rPr lang="de-DE" sz="1200" i="1" dirty="0">
                <a:solidFill>
                  <a:schemeClr val="bg1"/>
                </a:solidFill>
                <a:latin typeface="Arial" panose="020B0604020202020204" pitchFamily="34" charset="0"/>
                <a:cs typeface="Arial" panose="020B0604020202020204" pitchFamily="34" charset="0"/>
              </a:rPr>
              <a:t>(Prof. Mansky, TU Berlin, 06.04.2018, AWMF)</a:t>
            </a:r>
            <a:endParaRPr lang="de-DE" sz="1200" b="1" dirty="0">
              <a:solidFill>
                <a:srgbClr val="00FF99"/>
              </a:solidFill>
              <a:latin typeface="Arial" panose="020B0604020202020204" pitchFamily="34" charset="0"/>
              <a:cs typeface="Arial" panose="020B0604020202020204" pitchFamily="34" charset="0"/>
            </a:endParaRPr>
          </a:p>
          <a:p>
            <a:pPr marL="176213" indent="0">
              <a:lnSpc>
                <a:spcPct val="100000"/>
              </a:lnSpc>
              <a:spcBef>
                <a:spcPct val="0"/>
              </a:spcBef>
              <a:buNone/>
            </a:pPr>
            <a:r>
              <a:rPr lang="de-DE" sz="1600" dirty="0">
                <a:solidFill>
                  <a:srgbClr val="00FF99"/>
                </a:solidFill>
                <a:latin typeface="Arial" panose="020B0604020202020204" pitchFamily="34" charset="0"/>
                <a:cs typeface="Arial" panose="020B0604020202020204" pitchFamily="34" charset="0"/>
              </a:rPr>
              <a:t>„Wir haben die Wahl: Kleine, schlechte Krankenhäuser „um die Ecke“ oder größere mit höherer Qualität </a:t>
            </a:r>
            <a:br>
              <a:rPr lang="de-DE" sz="1600" dirty="0">
                <a:solidFill>
                  <a:srgbClr val="00FF99"/>
                </a:solidFill>
                <a:latin typeface="Arial" panose="020B0604020202020204" pitchFamily="34" charset="0"/>
                <a:cs typeface="Arial" panose="020B0604020202020204" pitchFamily="34" charset="0"/>
              </a:rPr>
            </a:br>
            <a:r>
              <a:rPr lang="de-DE" sz="1600" dirty="0">
                <a:solidFill>
                  <a:srgbClr val="00FF99"/>
                </a:solidFill>
                <a:latin typeface="Arial" panose="020B0604020202020204" pitchFamily="34" charset="0"/>
                <a:cs typeface="Arial" panose="020B0604020202020204" pitchFamily="34" charset="0"/>
              </a:rPr>
              <a:t>ein paar Minuten weiter weg!“   </a:t>
            </a:r>
            <a:r>
              <a:rPr lang="de-DE" sz="1200" i="1" dirty="0">
                <a:solidFill>
                  <a:schemeClr val="bg1"/>
                </a:solidFill>
                <a:latin typeface="Arial" panose="020B0604020202020204" pitchFamily="34" charset="0"/>
                <a:cs typeface="Arial" panose="020B0604020202020204" pitchFamily="34" charset="0"/>
              </a:rPr>
              <a:t>(Prof. Busse, TU Berlin, Potsdam, 2019)</a:t>
            </a:r>
            <a:br>
              <a:rPr lang="de-DE" sz="1200" i="1" dirty="0">
                <a:solidFill>
                  <a:schemeClr val="bg1"/>
                </a:solidFill>
                <a:latin typeface="Arial" panose="020B0604020202020204" pitchFamily="34" charset="0"/>
                <a:cs typeface="Arial" panose="020B0604020202020204" pitchFamily="34" charset="0"/>
              </a:rPr>
            </a:br>
            <a:br>
              <a:rPr lang="de-DE" sz="1200" i="1" dirty="0">
                <a:solidFill>
                  <a:schemeClr val="bg1"/>
                </a:solidFill>
                <a:latin typeface="Arial" panose="020B0604020202020204" pitchFamily="34" charset="0"/>
                <a:cs typeface="Arial" panose="020B0604020202020204" pitchFamily="34" charset="0"/>
              </a:rPr>
            </a:br>
            <a:r>
              <a:rPr lang="de-DE" altLang="de-DE" sz="1600" dirty="0">
                <a:solidFill>
                  <a:schemeClr val="bg1"/>
                </a:solidFill>
                <a:latin typeface="Arial" panose="020B0604020202020204" pitchFamily="34" charset="0"/>
                <a:cs typeface="Arial" panose="020B0604020202020204" pitchFamily="34" charset="0"/>
              </a:rPr>
              <a:t>In NRW haben 149 Krankenhäuser (333 insgesamt) weniger als 200 Betten! In Summe verfügen sie jedoch über 13.539 Betten </a:t>
            </a:r>
            <a:br>
              <a:rPr lang="de-DE" altLang="de-DE" sz="1600" dirty="0">
                <a:solidFill>
                  <a:schemeClr val="bg1"/>
                </a:solidFill>
                <a:latin typeface="Arial" panose="020B0604020202020204" pitchFamily="34" charset="0"/>
                <a:cs typeface="Arial" panose="020B0604020202020204" pitchFamily="34" charset="0"/>
              </a:rPr>
            </a:br>
            <a:r>
              <a:rPr lang="de-DE" altLang="de-DE" sz="1600" dirty="0">
                <a:solidFill>
                  <a:srgbClr val="00FF99"/>
                </a:solidFill>
                <a:latin typeface="Arial" panose="020B0604020202020204" pitchFamily="34" charset="0"/>
                <a:cs typeface="Arial" panose="020B0604020202020204" pitchFamily="34" charset="0"/>
              </a:rPr>
              <a:t>(= 73,6 % der in NRW abzubauenden Krankenhausbetten). Leider gibt es bis jetzt keine alternativen Strukturen (IVZs/ IGZs)</a:t>
            </a:r>
          </a:p>
          <a:p>
            <a:pPr marL="176213" indent="0">
              <a:lnSpc>
                <a:spcPct val="100000"/>
              </a:lnSpc>
              <a:spcBef>
                <a:spcPct val="0"/>
              </a:spcBef>
              <a:buFontTx/>
              <a:buNone/>
            </a:pPr>
            <a:endParaRPr lang="de-DE" sz="1800" i="1" dirty="0">
              <a:solidFill>
                <a:schemeClr val="bg1"/>
              </a:solidFill>
              <a:latin typeface="Arial" panose="020B0604020202020204" pitchFamily="34" charset="0"/>
              <a:cs typeface="Arial" panose="020B0604020202020204" pitchFamily="34" charset="0"/>
            </a:endParaRPr>
          </a:p>
          <a:p>
            <a:pPr marL="0" indent="0">
              <a:buNone/>
            </a:pPr>
            <a:endParaRPr lang="de-DE" altLang="de-DE" sz="1600" dirty="0">
              <a:solidFill>
                <a:srgbClr val="00FF99"/>
              </a:solidFill>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NRW, Krankenhausgestaltungsgesetz NRW</a:t>
            </a:r>
          </a:p>
        </p:txBody>
      </p:sp>
    </p:spTree>
    <p:extLst>
      <p:ext uri="{BB962C8B-B14F-4D97-AF65-F5344CB8AC3E}">
        <p14:creationId xmlns:p14="http://schemas.microsoft.com/office/powerpoint/2010/main" val="1131456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7</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lvl="0" indent="0" algn="ctr">
              <a:spcBef>
                <a:spcPts val="600"/>
              </a:spcBef>
              <a:buNone/>
              <a:defRPr/>
            </a:pPr>
            <a:r>
              <a:rPr lang="de-DE" altLang="de-DE" dirty="0">
                <a:solidFill>
                  <a:schemeClr val="bg1"/>
                </a:solidFill>
                <a:latin typeface="Arial" panose="020B0604020202020204" pitchFamily="34" charset="0"/>
                <a:cs typeface="Arial" panose="020B0604020202020204" pitchFamily="34" charset="0"/>
              </a:rPr>
              <a:t>Innerhalb dieser „leistungs-, bedarfs- und qualitätsorientierten Krankenhausplanung“</a:t>
            </a:r>
            <a:br>
              <a:rPr lang="de-DE" altLang="de-DE" dirty="0">
                <a:solidFill>
                  <a:schemeClr val="bg1"/>
                </a:solidFill>
                <a:latin typeface="Arial" panose="020B0604020202020204" pitchFamily="34" charset="0"/>
                <a:cs typeface="Arial" panose="020B0604020202020204" pitchFamily="34" charset="0"/>
              </a:rPr>
            </a:br>
            <a:r>
              <a:rPr lang="de-DE" altLang="de-DE" dirty="0">
                <a:solidFill>
                  <a:schemeClr val="bg1"/>
                </a:solidFill>
                <a:latin typeface="Arial" panose="020B0604020202020204" pitchFamily="34" charset="0"/>
                <a:cs typeface="Arial" panose="020B0604020202020204" pitchFamily="34" charset="0"/>
              </a:rPr>
              <a:t>sind die Ziele der neuen Krankenhausplanung:</a:t>
            </a:r>
          </a:p>
          <a:p>
            <a:pPr marL="536575" lvl="0" algn="ctr">
              <a:spcBef>
                <a:spcPts val="600"/>
              </a:spcBef>
              <a:buNone/>
              <a:defRPr/>
            </a:pPr>
            <a:endParaRPr lang="de-DE" sz="1800" dirty="0">
              <a:solidFill>
                <a:schemeClr val="bg1"/>
              </a:solidFill>
              <a:latin typeface="Arial" panose="020B0604020202020204" pitchFamily="34" charset="0"/>
              <a:cs typeface="Arial" panose="020B0604020202020204" pitchFamily="34" charset="0"/>
            </a:endParaRPr>
          </a:p>
          <a:p>
            <a:pPr marL="536575"/>
            <a:r>
              <a:rPr lang="de-DE" altLang="de-DE" sz="1800" dirty="0">
                <a:latin typeface="Arial" panose="020B0604020202020204" pitchFamily="34" charset="0"/>
                <a:cs typeface="Arial" panose="020B0604020202020204" pitchFamily="34" charset="0"/>
              </a:rPr>
              <a:t>Senkung der Fallzahlen</a:t>
            </a:r>
          </a:p>
          <a:p>
            <a:pPr marL="536575"/>
            <a:r>
              <a:rPr lang="de-DE" altLang="de-DE" sz="1800" dirty="0">
                <a:latin typeface="Arial" panose="020B0604020202020204" pitchFamily="34" charset="0"/>
                <a:cs typeface="Arial" panose="020B0604020202020204" pitchFamily="34" charset="0"/>
              </a:rPr>
              <a:t>Bettenabbau</a:t>
            </a:r>
          </a:p>
          <a:p>
            <a:pPr marL="536575"/>
            <a:r>
              <a:rPr lang="de-DE" altLang="de-DE" sz="1800" dirty="0">
                <a:latin typeface="Arial" panose="020B0604020202020204" pitchFamily="34" charset="0"/>
                <a:cs typeface="Arial" panose="020B0604020202020204" pitchFamily="34" charset="0"/>
              </a:rPr>
              <a:t>Zentralisierung</a:t>
            </a:r>
            <a:br>
              <a:rPr lang="de-DE" altLang="de-DE" sz="1800" dirty="0">
                <a:latin typeface="Arial" panose="020B0604020202020204" pitchFamily="34" charset="0"/>
                <a:cs typeface="Arial" panose="020B0604020202020204" pitchFamily="34" charset="0"/>
              </a:rPr>
            </a:br>
            <a:endParaRPr lang="de-DE" altLang="de-DE" sz="1800" dirty="0">
              <a:latin typeface="Arial" panose="020B0604020202020204" pitchFamily="34" charset="0"/>
              <a:cs typeface="Arial" panose="020B0604020202020204" pitchFamily="34" charset="0"/>
            </a:endParaRPr>
          </a:p>
          <a:p>
            <a:pPr marL="536575">
              <a:buFont typeface="Arial" panose="020B0604020202020204" pitchFamily="34" charset="0"/>
              <a:buNone/>
            </a:pPr>
            <a:r>
              <a:rPr lang="de-DE" altLang="de-DE" sz="1800" u="sng" dirty="0">
                <a:solidFill>
                  <a:srgbClr val="00FF99"/>
                </a:solidFill>
                <a:latin typeface="Arial" panose="020B0604020202020204" pitchFamily="34" charset="0"/>
                <a:cs typeface="Arial" panose="020B0604020202020204" pitchFamily="34" charset="0"/>
              </a:rPr>
              <a:t>Fallzahlensenkung:</a:t>
            </a:r>
          </a:p>
          <a:p>
            <a:pPr marL="176213" indent="0">
              <a:buFont typeface="Arial" panose="020B0604020202020204" pitchFamily="34" charset="0"/>
              <a:buNone/>
            </a:pPr>
            <a:r>
              <a:rPr lang="de-DE" altLang="de-DE" sz="1800" dirty="0">
                <a:latin typeface="Arial" panose="020B0604020202020204" pitchFamily="34" charset="0"/>
                <a:cs typeface="Arial" panose="020B0604020202020204" pitchFamily="34" charset="0"/>
              </a:rPr>
              <a:t>Strikte Fallzahlbegrenzung pro Leistungsgruppe auf Ebene des Landes, des Versorgungsgebiets und </a:t>
            </a:r>
            <a:br>
              <a:rPr lang="de-DE" altLang="de-DE" sz="1800" dirty="0">
                <a:latin typeface="Arial" panose="020B0604020202020204" pitchFamily="34" charset="0"/>
                <a:cs typeface="Arial" panose="020B0604020202020204" pitchFamily="34" charset="0"/>
              </a:rPr>
            </a:br>
            <a:r>
              <a:rPr lang="de-DE" altLang="de-DE" sz="1800" dirty="0">
                <a:latin typeface="Arial" panose="020B0604020202020204" pitchFamily="34" charset="0"/>
                <a:cs typeface="Arial" panose="020B0604020202020204" pitchFamily="34" charset="0"/>
              </a:rPr>
              <a:t>des einzelnen Krankenhauses </a:t>
            </a:r>
            <a:r>
              <a:rPr lang="de-DE" altLang="de-DE" sz="1800" dirty="0">
                <a:solidFill>
                  <a:schemeClr val="bg1"/>
                </a:solidFill>
                <a:latin typeface="Arial" panose="020B0604020202020204" pitchFamily="34" charset="0"/>
                <a:cs typeface="Arial" panose="020B0604020202020204" pitchFamily="34" charset="0"/>
              </a:rPr>
              <a:t>plus</a:t>
            </a:r>
            <a:r>
              <a:rPr lang="de-DE" altLang="de-DE" sz="1800" b="1" dirty="0">
                <a:solidFill>
                  <a:srgbClr val="C00000"/>
                </a:solidFill>
                <a:latin typeface="Arial" panose="020B0604020202020204" pitchFamily="34" charset="0"/>
                <a:cs typeface="Arial" panose="020B0604020202020204" pitchFamily="34" charset="0"/>
              </a:rPr>
              <a:t> </a:t>
            </a:r>
            <a:r>
              <a:rPr lang="de-DE" altLang="de-DE" sz="1800" dirty="0">
                <a:latin typeface="Arial" panose="020B0604020202020204" pitchFamily="34" charset="0"/>
                <a:cs typeface="Arial" panose="020B0604020202020204" pitchFamily="34" charset="0"/>
              </a:rPr>
              <a:t>striktes Casemix – und Kostenmanagement pro Leistungsgruppe</a:t>
            </a:r>
          </a:p>
          <a:p>
            <a:pPr marL="536575">
              <a:buFont typeface="Arial" panose="020B0604020202020204" pitchFamily="34" charset="0"/>
              <a:buNone/>
            </a:pPr>
            <a:r>
              <a:rPr lang="de-DE" altLang="de-DE" sz="1800" dirty="0">
                <a:latin typeface="Arial" panose="020B0604020202020204" pitchFamily="34" charset="0"/>
                <a:cs typeface="Arial" panose="020B0604020202020204" pitchFamily="34" charset="0"/>
              </a:rPr>
              <a:t>  </a:t>
            </a:r>
          </a:p>
          <a:p>
            <a:pPr marL="536575" algn="ctr">
              <a:buFont typeface="Arial" panose="020B0604020202020204" pitchFamily="34" charset="0"/>
              <a:buNone/>
            </a:pPr>
            <a:r>
              <a:rPr lang="de-DE" altLang="de-DE" sz="1800" dirty="0">
                <a:solidFill>
                  <a:srgbClr val="00FF99"/>
                </a:solidFill>
                <a:latin typeface="Arial" panose="020B0604020202020204" pitchFamily="34" charset="0"/>
                <a:cs typeface="Arial" panose="020B0604020202020204" pitchFamily="34" charset="0"/>
              </a:rPr>
              <a:t>Die Leistungs- (Fallzahl-)steigerung wird unterbunden </a:t>
            </a:r>
          </a:p>
          <a:p>
            <a:pPr marL="536575" algn="ctr">
              <a:buFont typeface="Arial" panose="020B0604020202020204" pitchFamily="34" charset="0"/>
              <a:buNone/>
            </a:pPr>
            <a:r>
              <a:rPr lang="de-DE" altLang="de-DE" sz="1800" dirty="0">
                <a:solidFill>
                  <a:srgbClr val="00FF99"/>
                </a:solidFill>
                <a:latin typeface="Arial" panose="020B0604020202020204" pitchFamily="34" charset="0"/>
                <a:cs typeface="Arial" panose="020B0604020202020204" pitchFamily="34" charset="0"/>
              </a:rPr>
              <a:t>Der Konkurrenzkampf der Krankenhäuser wird verschärft </a:t>
            </a:r>
          </a:p>
          <a:p>
            <a:pPr marL="536575" algn="ctr">
              <a:buFont typeface="Arial" panose="020B0604020202020204" pitchFamily="34" charset="0"/>
              <a:buNone/>
            </a:pPr>
            <a:r>
              <a:rPr lang="de-DE" altLang="de-DE" sz="1800" dirty="0">
                <a:solidFill>
                  <a:srgbClr val="00FF99"/>
                </a:solidFill>
                <a:latin typeface="Arial" panose="020B0604020202020204" pitchFamily="34" charset="0"/>
                <a:cs typeface="Arial" panose="020B0604020202020204" pitchFamily="34" charset="0"/>
              </a:rPr>
              <a:t>Ein Wettlauf um (Personal-)Kostenabbau und Investitionsfähigkeit wird ausgelöst!</a:t>
            </a: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NRW, Krankenhausgestaltungsgesetz NRW</a:t>
            </a:r>
          </a:p>
        </p:txBody>
      </p:sp>
    </p:spTree>
    <p:extLst>
      <p:ext uri="{BB962C8B-B14F-4D97-AF65-F5344CB8AC3E}">
        <p14:creationId xmlns:p14="http://schemas.microsoft.com/office/powerpoint/2010/main" val="661163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8</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0" lvl="0" indent="0" algn="ctr">
              <a:spcBef>
                <a:spcPts val="600"/>
              </a:spcBef>
              <a:buNone/>
              <a:defRPr/>
            </a:pPr>
            <a:r>
              <a:rPr lang="de-DE" altLang="de-DE" dirty="0">
                <a:solidFill>
                  <a:schemeClr val="bg1"/>
                </a:solidFill>
                <a:latin typeface="Arial" panose="020B0604020202020204" pitchFamily="34" charset="0"/>
                <a:cs typeface="Arial" panose="020B0604020202020204" pitchFamily="34" charset="0"/>
              </a:rPr>
              <a:t>Innerhalb dieser „leistungs-, bedarfs- und qualitätsorientierten Krankenhausplanung“</a:t>
            </a:r>
            <a:br>
              <a:rPr lang="de-DE" altLang="de-DE" dirty="0">
                <a:solidFill>
                  <a:schemeClr val="bg1"/>
                </a:solidFill>
                <a:latin typeface="Arial" panose="020B0604020202020204" pitchFamily="34" charset="0"/>
                <a:cs typeface="Arial" panose="020B0604020202020204" pitchFamily="34" charset="0"/>
              </a:rPr>
            </a:br>
            <a:r>
              <a:rPr lang="de-DE" altLang="de-DE" dirty="0">
                <a:solidFill>
                  <a:schemeClr val="bg1"/>
                </a:solidFill>
                <a:latin typeface="Arial" panose="020B0604020202020204" pitchFamily="34" charset="0"/>
                <a:cs typeface="Arial" panose="020B0604020202020204" pitchFamily="34" charset="0"/>
              </a:rPr>
              <a:t>sind die Ziele der neuen Krankenhausplanung:</a:t>
            </a:r>
          </a:p>
          <a:p>
            <a:pPr marL="536575" lvl="0" algn="ctr">
              <a:spcBef>
                <a:spcPts val="600"/>
              </a:spcBef>
              <a:buNone/>
              <a:defRPr/>
            </a:pPr>
            <a:endParaRPr lang="de-DE" sz="1800" dirty="0">
              <a:solidFill>
                <a:schemeClr val="bg1"/>
              </a:solidFill>
              <a:latin typeface="Arial" panose="020B0604020202020204" pitchFamily="34" charset="0"/>
              <a:cs typeface="Arial" panose="020B0604020202020204" pitchFamily="34" charset="0"/>
            </a:endParaRPr>
          </a:p>
          <a:p>
            <a:pPr marL="536575"/>
            <a:r>
              <a:rPr lang="de-DE" altLang="de-DE" sz="1800" dirty="0">
                <a:latin typeface="Arial" panose="020B0604020202020204" pitchFamily="34" charset="0"/>
                <a:cs typeface="Arial" panose="020B0604020202020204" pitchFamily="34" charset="0"/>
              </a:rPr>
              <a:t>Senkung der Fallzahlen</a:t>
            </a:r>
          </a:p>
          <a:p>
            <a:pPr marL="536575"/>
            <a:r>
              <a:rPr lang="de-DE" altLang="de-DE" sz="1800" dirty="0">
                <a:latin typeface="Arial" panose="020B0604020202020204" pitchFamily="34" charset="0"/>
                <a:cs typeface="Arial" panose="020B0604020202020204" pitchFamily="34" charset="0"/>
              </a:rPr>
              <a:t>Bettenabbau</a:t>
            </a:r>
          </a:p>
          <a:p>
            <a:pPr marL="536575"/>
            <a:r>
              <a:rPr lang="de-DE" altLang="de-DE" sz="1800" dirty="0">
                <a:latin typeface="Arial" panose="020B0604020202020204" pitchFamily="34" charset="0"/>
                <a:cs typeface="Arial" panose="020B0604020202020204" pitchFamily="34" charset="0"/>
              </a:rPr>
              <a:t>Zentralisierung</a:t>
            </a:r>
            <a:br>
              <a:rPr lang="de-DE" altLang="de-DE" sz="1800" dirty="0">
                <a:latin typeface="Arial" panose="020B0604020202020204" pitchFamily="34" charset="0"/>
                <a:cs typeface="Arial" panose="020B0604020202020204" pitchFamily="34" charset="0"/>
              </a:rPr>
            </a:br>
            <a:endParaRPr lang="de-DE" altLang="de-DE" sz="1800" dirty="0">
              <a:latin typeface="Arial" panose="020B0604020202020204" pitchFamily="34" charset="0"/>
              <a:cs typeface="Arial" panose="020B0604020202020204" pitchFamily="34" charset="0"/>
            </a:endParaRPr>
          </a:p>
          <a:p>
            <a:pPr marL="176213" indent="0">
              <a:buNone/>
              <a:tabLst>
                <a:tab pos="176213" algn="l"/>
              </a:tabLst>
            </a:pPr>
            <a:r>
              <a:rPr lang="de-DE" altLang="de-DE" sz="1800" u="sng" dirty="0">
                <a:solidFill>
                  <a:srgbClr val="00FF99"/>
                </a:solidFill>
                <a:latin typeface="Arial" panose="020B0604020202020204" pitchFamily="34" charset="0"/>
                <a:cs typeface="Arial" panose="020B0604020202020204" pitchFamily="34" charset="0"/>
              </a:rPr>
              <a:t>Bettenabbau:</a:t>
            </a:r>
          </a:p>
          <a:p>
            <a:pPr marL="536575">
              <a:lnSpc>
                <a:spcPct val="100000"/>
              </a:lnSpc>
              <a:spcBef>
                <a:spcPct val="0"/>
              </a:spcBef>
              <a:buFont typeface="Symbol" panose="05050102010706020507" pitchFamily="18" charset="2"/>
              <a:buChar char="-"/>
            </a:pPr>
            <a:r>
              <a:rPr lang="de-DE" altLang="de-DE" sz="1800" dirty="0">
                <a:solidFill>
                  <a:schemeClr val="bg1"/>
                </a:solidFill>
                <a:latin typeface="Arial" panose="020B0604020202020204" pitchFamily="34" charset="0"/>
                <a:ea typeface="CalibriLight"/>
                <a:cs typeface="Arial" panose="020B0604020202020204" pitchFamily="34" charset="0"/>
              </a:rPr>
              <a:t>18.400</a:t>
            </a:r>
            <a:r>
              <a:rPr lang="de-DE" altLang="de-DE" sz="1800" dirty="0">
                <a:solidFill>
                  <a:srgbClr val="00FF99"/>
                </a:solidFill>
                <a:latin typeface="Arial" panose="020B0604020202020204" pitchFamily="34" charset="0"/>
                <a:ea typeface="CalibriLight"/>
                <a:cs typeface="Arial" panose="020B0604020202020204" pitchFamily="34" charset="0"/>
              </a:rPr>
              <a:t> </a:t>
            </a:r>
            <a:r>
              <a:rPr lang="de-DE" altLang="de-DE" sz="1800" dirty="0">
                <a:latin typeface="Arial" panose="020B0604020202020204" pitchFamily="34" charset="0"/>
                <a:ea typeface="CalibriLight"/>
                <a:cs typeface="Arial" panose="020B0604020202020204" pitchFamily="34" charset="0"/>
              </a:rPr>
              <a:t>Betten, fast ein Fünftel (17,9 %) der 102.800 Betten „laut Feststellungsbescheiden (FSB)“ </a:t>
            </a:r>
            <a:br>
              <a:rPr lang="de-DE" altLang="de-DE" sz="1800" dirty="0">
                <a:latin typeface="Arial" panose="020B0604020202020204" pitchFamily="34" charset="0"/>
                <a:ea typeface="CalibriLight"/>
                <a:cs typeface="Arial" panose="020B0604020202020204" pitchFamily="34" charset="0"/>
              </a:rPr>
            </a:br>
            <a:r>
              <a:rPr lang="de-DE" altLang="de-DE" sz="1800" dirty="0">
                <a:latin typeface="Arial" panose="020B0604020202020204" pitchFamily="34" charset="0"/>
                <a:ea typeface="CalibriLight"/>
                <a:cs typeface="Arial" panose="020B0604020202020204" pitchFamily="34" charset="0"/>
              </a:rPr>
              <a:t>sollen bis zum Jahr 2032 abgebaut werden.</a:t>
            </a:r>
          </a:p>
          <a:p>
            <a:pPr marL="536575">
              <a:lnSpc>
                <a:spcPct val="100000"/>
              </a:lnSpc>
              <a:spcBef>
                <a:spcPct val="0"/>
              </a:spcBef>
              <a:buFont typeface="Symbol" panose="05050102010706020507" pitchFamily="18" charset="2"/>
              <a:buChar char="-"/>
            </a:pPr>
            <a:r>
              <a:rPr lang="de-DE" altLang="de-DE" sz="1800" dirty="0">
                <a:solidFill>
                  <a:schemeClr val="bg1"/>
                </a:solidFill>
                <a:latin typeface="Arial" panose="020B0604020202020204" pitchFamily="34" charset="0"/>
                <a:ea typeface="CalibriLight"/>
                <a:cs typeface="Arial" panose="020B0604020202020204" pitchFamily="34" charset="0"/>
              </a:rPr>
              <a:t>13.600</a:t>
            </a:r>
            <a:r>
              <a:rPr lang="de-DE" altLang="de-DE" sz="1800" dirty="0">
                <a:latin typeface="Arial" panose="020B0604020202020204" pitchFamily="34" charset="0"/>
                <a:ea typeface="CalibriLight"/>
                <a:cs typeface="Arial" panose="020B0604020202020204" pitchFamily="34" charset="0"/>
              </a:rPr>
              <a:t> über eine Steigerung der Auslastung bei gleichzeitiger Verweildauerverkürzung </a:t>
            </a:r>
          </a:p>
          <a:p>
            <a:pPr marL="536575">
              <a:lnSpc>
                <a:spcPct val="100000"/>
              </a:lnSpc>
              <a:spcBef>
                <a:spcPct val="0"/>
              </a:spcBef>
              <a:buFont typeface="Symbol" panose="05050102010706020507" pitchFamily="18" charset="2"/>
              <a:buChar char="-"/>
            </a:pPr>
            <a:r>
              <a:rPr lang="de-DE" altLang="de-DE" sz="1800" dirty="0">
                <a:solidFill>
                  <a:schemeClr val="bg1"/>
                </a:solidFill>
                <a:latin typeface="Arial" panose="020B0604020202020204" pitchFamily="34" charset="0"/>
                <a:ea typeface="CalibriLight"/>
                <a:cs typeface="Arial" panose="020B0604020202020204" pitchFamily="34" charset="0"/>
              </a:rPr>
              <a:t>  4.800 ( entspricht 11,8%) </a:t>
            </a:r>
            <a:r>
              <a:rPr lang="de-DE" altLang="de-DE" sz="1800" dirty="0">
                <a:latin typeface="Arial" panose="020B0604020202020204" pitchFamily="34" charset="0"/>
                <a:ea typeface="CalibriLight"/>
                <a:cs typeface="Arial" panose="020B0604020202020204" pitchFamily="34" charset="0"/>
              </a:rPr>
              <a:t>über eine Leistungsverschiebung in den ambulanten Sektor (570.000 Fälle jährlich)</a:t>
            </a:r>
            <a:endParaRPr lang="de-DE" altLang="de-DE" sz="1200" dirty="0">
              <a:latin typeface="Arial" panose="020B0604020202020204" pitchFamily="34" charset="0"/>
              <a:cs typeface="Arial" panose="020B0604020202020204" pitchFamily="34" charset="0"/>
            </a:endParaRPr>
          </a:p>
          <a:p>
            <a:pPr marL="536575" algn="ctr">
              <a:lnSpc>
                <a:spcPct val="100000"/>
              </a:lnSpc>
              <a:buFont typeface="Arial" panose="020B0604020202020204" pitchFamily="34" charset="0"/>
              <a:buNone/>
            </a:pPr>
            <a:br>
              <a:rPr lang="de-DE" altLang="de-DE" sz="1800" dirty="0">
                <a:solidFill>
                  <a:srgbClr val="00FF99"/>
                </a:solidFill>
                <a:latin typeface="Arial" panose="020B0604020202020204" pitchFamily="34" charset="0"/>
                <a:cs typeface="Arial" panose="020B0604020202020204" pitchFamily="34" charset="0"/>
              </a:rPr>
            </a:br>
            <a:r>
              <a:rPr lang="de-DE" altLang="de-DE" sz="1800" dirty="0">
                <a:solidFill>
                  <a:srgbClr val="00FF99"/>
                </a:solidFill>
                <a:latin typeface="Arial" panose="020B0604020202020204" pitchFamily="34" charset="0"/>
                <a:cs typeface="Arial" panose="020B0604020202020204" pitchFamily="34" charset="0"/>
              </a:rPr>
              <a:t>Eine Steigerung der Bettenauslastung bei gleichzeitiger Verweildauerkürzung benötigt mehr Personal, eine bessere Interaktion und Kommunikation mit anderen Bereichen (Labor, Radiologie, Konsile) und vor allem eine strukturierte Nachsorge!</a:t>
            </a:r>
          </a:p>
          <a:p>
            <a:pPr marL="0" indent="0">
              <a:buNone/>
            </a:pPr>
            <a:endParaRPr lang="de-DE" altLang="de-DE" sz="1600" dirty="0">
              <a:solidFill>
                <a:srgbClr val="00FF99"/>
              </a:solidFill>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NRW, Krankenhausgestaltungsgesetz NRW</a:t>
            </a:r>
          </a:p>
        </p:txBody>
      </p:sp>
    </p:spTree>
    <p:extLst>
      <p:ext uri="{BB962C8B-B14F-4D97-AF65-F5344CB8AC3E}">
        <p14:creationId xmlns:p14="http://schemas.microsoft.com/office/powerpoint/2010/main" val="672696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300E5732-782F-4CFA-B87D-3FEDF7769E9E}"/>
              </a:ext>
            </a:extLst>
          </p:cNvPr>
          <p:cNvSpPr>
            <a:spLocks noGrp="1"/>
          </p:cNvSpPr>
          <p:nvPr>
            <p:ph type="dt" sz="half" idx="15"/>
          </p:nvPr>
        </p:nvSpPr>
        <p:spPr/>
        <p:txBody>
          <a:bodyPr/>
          <a:lstStyle/>
          <a:p>
            <a:fld id="{6E4D0A38-78C0-48F7-9648-ABE4AE3BE42C}" type="datetime1">
              <a:rPr lang="de-DE" smtClean="0"/>
              <a:t>22.11.2024</a:t>
            </a:fld>
            <a:endParaRPr lang="de-DE" dirty="0"/>
          </a:p>
        </p:txBody>
      </p:sp>
      <p:sp>
        <p:nvSpPr>
          <p:cNvPr id="5" name="Fußzeilenplatzhalter 4">
            <a:extLst>
              <a:ext uri="{FF2B5EF4-FFF2-40B4-BE49-F238E27FC236}">
                <a16:creationId xmlns:a16="http://schemas.microsoft.com/office/drawing/2014/main" id="{8EB2FB9B-998A-4692-9AC8-4E61EC174D06}"/>
              </a:ext>
            </a:extLst>
          </p:cNvPr>
          <p:cNvSpPr>
            <a:spLocks noGrp="1"/>
          </p:cNvSpPr>
          <p:nvPr>
            <p:ph type="ftr" sz="quarter" idx="16"/>
          </p:nvPr>
        </p:nvSpPr>
        <p:spPr/>
        <p:txBody>
          <a:bodyPr/>
          <a:lstStyle/>
          <a:p>
            <a:pPr>
              <a:defRPr/>
            </a:pPr>
            <a:r>
              <a:rPr lang="de-DE"/>
              <a:t>Susanne Quast</a:t>
            </a:r>
            <a:endParaRPr lang="de-DE" dirty="0"/>
          </a:p>
        </p:txBody>
      </p:sp>
      <p:sp>
        <p:nvSpPr>
          <p:cNvPr id="6" name="Foliennummernplatzhalter 5">
            <a:extLst>
              <a:ext uri="{FF2B5EF4-FFF2-40B4-BE49-F238E27FC236}">
                <a16:creationId xmlns:a16="http://schemas.microsoft.com/office/drawing/2014/main" id="{6EA71993-42EC-42D2-B831-37495F7F78ED}"/>
              </a:ext>
            </a:extLst>
          </p:cNvPr>
          <p:cNvSpPr>
            <a:spLocks noGrp="1"/>
          </p:cNvSpPr>
          <p:nvPr>
            <p:ph type="sldNum" sz="quarter" idx="17"/>
          </p:nvPr>
        </p:nvSpPr>
        <p:spPr/>
        <p:txBody>
          <a:bodyPr/>
          <a:lstStyle/>
          <a:p>
            <a:fld id="{4B8A668A-B933-4344-8CC7-2F8E7A0866DF}" type="slidenum">
              <a:rPr lang="de-DE" smtClean="0"/>
              <a:pPr/>
              <a:t>9</a:t>
            </a:fld>
            <a:endParaRPr lang="de-DE"/>
          </a:p>
        </p:txBody>
      </p:sp>
      <p:sp>
        <p:nvSpPr>
          <p:cNvPr id="3" name="Textplatzhalter 2">
            <a:extLst>
              <a:ext uri="{FF2B5EF4-FFF2-40B4-BE49-F238E27FC236}">
                <a16:creationId xmlns:a16="http://schemas.microsoft.com/office/drawing/2014/main" id="{2949AEC3-6D49-4C42-A691-13518225BB10}"/>
              </a:ext>
            </a:extLst>
          </p:cNvPr>
          <p:cNvSpPr>
            <a:spLocks noGrp="1"/>
          </p:cNvSpPr>
          <p:nvPr>
            <p:ph type="body" sz="quarter" idx="18"/>
          </p:nvPr>
        </p:nvSpPr>
        <p:spPr>
          <a:xfrm>
            <a:off x="0" y="1103875"/>
            <a:ext cx="12192000" cy="5180547"/>
          </a:xfrm>
        </p:spPr>
        <p:txBody>
          <a:bodyPr>
            <a:noAutofit/>
          </a:bodyPr>
          <a:lstStyle/>
          <a:p>
            <a:pPr marL="536575" algn="ctr">
              <a:buFont typeface="Arial" panose="020B0604020202020204" pitchFamily="34" charset="0"/>
              <a:buNone/>
            </a:pPr>
            <a:r>
              <a:rPr lang="de-DE" altLang="de-DE" sz="2200" b="1" i="1" u="sng" dirty="0">
                <a:solidFill>
                  <a:srgbClr val="00FF99"/>
                </a:solidFill>
                <a:latin typeface="Arial" panose="020B0604020202020204" pitchFamily="34" charset="0"/>
                <a:cs typeface="Arial" panose="020B0604020202020204" pitchFamily="34" charset="0"/>
              </a:rPr>
              <a:t>Fazit:</a:t>
            </a:r>
            <a:br>
              <a:rPr lang="de-DE" altLang="de-DE" sz="2200" b="1" i="1" u="sng" dirty="0">
                <a:solidFill>
                  <a:srgbClr val="00FF99"/>
                </a:solidFill>
                <a:latin typeface="Arial" panose="020B0604020202020204" pitchFamily="34" charset="0"/>
                <a:cs typeface="Arial" panose="020B0604020202020204" pitchFamily="34" charset="0"/>
              </a:rPr>
            </a:br>
            <a:endParaRPr lang="de-DE" altLang="de-DE" sz="2800" i="1" u="sng" dirty="0">
              <a:solidFill>
                <a:schemeClr val="bg1"/>
              </a:solidFill>
              <a:latin typeface="Arial" panose="020B0604020202020204" pitchFamily="34" charset="0"/>
              <a:cs typeface="Arial" panose="020B0604020202020204" pitchFamily="34" charset="0"/>
            </a:endParaRPr>
          </a:p>
          <a:p>
            <a:pPr marL="536575"/>
            <a:r>
              <a:rPr lang="de-DE" altLang="de-DE" sz="1600" dirty="0">
                <a:solidFill>
                  <a:schemeClr val="bg1"/>
                </a:solidFill>
                <a:latin typeface="Arial" panose="020B0604020202020204" pitchFamily="34" charset="0"/>
                <a:cs typeface="Arial" panose="020B0604020202020204" pitchFamily="34" charset="0"/>
              </a:rPr>
              <a:t>Fallzahlsenkung und Zentralisierung stehen in keinem kausalen Zusammenhang.</a:t>
            </a:r>
            <a:br>
              <a:rPr lang="de-DE" altLang="de-DE" sz="1600" dirty="0">
                <a:solidFill>
                  <a:schemeClr val="bg1"/>
                </a:solidFill>
                <a:latin typeface="Arial" panose="020B0604020202020204" pitchFamily="34" charset="0"/>
                <a:cs typeface="Arial" panose="020B0604020202020204" pitchFamily="34" charset="0"/>
              </a:rPr>
            </a:br>
            <a:r>
              <a:rPr lang="de-DE" altLang="de-DE" sz="1600" dirty="0">
                <a:solidFill>
                  <a:srgbClr val="00FF99"/>
                </a:solidFill>
                <a:latin typeface="Arial" panose="020B0604020202020204" pitchFamily="34" charset="0"/>
                <a:cs typeface="Arial" panose="020B0604020202020204" pitchFamily="34" charset="0"/>
              </a:rPr>
              <a:t>Ökonomisierung wurde bereits seit Jahren versucht und ist bis jetzt gescheitert!</a:t>
            </a:r>
          </a:p>
          <a:p>
            <a:pPr marL="536575"/>
            <a:r>
              <a:rPr lang="de-DE" altLang="de-DE" sz="1600" dirty="0">
                <a:solidFill>
                  <a:schemeClr val="bg1"/>
                </a:solidFill>
                <a:latin typeface="Arial" panose="020B0604020202020204" pitchFamily="34" charset="0"/>
                <a:cs typeface="Arial" panose="020B0604020202020204" pitchFamily="34" charset="0"/>
              </a:rPr>
              <a:t>Der Zweck der Zentralisierung ist die Steigerung der ökonomischen Effizienz.</a:t>
            </a:r>
            <a:br>
              <a:rPr lang="de-DE" altLang="de-DE" sz="1600" dirty="0">
                <a:solidFill>
                  <a:schemeClr val="bg1"/>
                </a:solidFill>
                <a:latin typeface="Arial" panose="020B0604020202020204" pitchFamily="34" charset="0"/>
                <a:cs typeface="Arial" panose="020B0604020202020204" pitchFamily="34" charset="0"/>
              </a:rPr>
            </a:br>
            <a:r>
              <a:rPr lang="de-DE" altLang="de-DE" sz="1600" dirty="0">
                <a:solidFill>
                  <a:srgbClr val="00FF99"/>
                </a:solidFill>
                <a:latin typeface="Arial" panose="020B0604020202020204" pitchFamily="34" charset="0"/>
                <a:cs typeface="Arial" panose="020B0604020202020204" pitchFamily="34" charset="0"/>
              </a:rPr>
              <a:t>Dabei tritt jedoch der Mensch in den Hintergrund </a:t>
            </a:r>
          </a:p>
          <a:p>
            <a:pPr marL="536575"/>
            <a:r>
              <a:rPr lang="de-DE" altLang="de-DE" sz="1600" dirty="0">
                <a:solidFill>
                  <a:schemeClr val="bg1"/>
                </a:solidFill>
                <a:latin typeface="Arial" panose="020B0604020202020204" pitchFamily="34" charset="0"/>
                <a:cs typeface="Arial" panose="020B0604020202020204" pitchFamily="34" charset="0"/>
              </a:rPr>
              <a:t>Auf Grund der hohen Kosten einer Zentralisierung der „Krankenhauslandschaft“ sind die Zentralisierung</a:t>
            </a:r>
            <a:br>
              <a:rPr lang="de-DE" altLang="de-DE" sz="1600" dirty="0">
                <a:solidFill>
                  <a:schemeClr val="bg1"/>
                </a:solidFill>
                <a:latin typeface="Arial" panose="020B0604020202020204" pitchFamily="34" charset="0"/>
                <a:cs typeface="Arial" panose="020B0604020202020204" pitchFamily="34" charset="0"/>
              </a:rPr>
            </a:br>
            <a:r>
              <a:rPr lang="de-DE" altLang="de-DE" sz="1600" dirty="0">
                <a:solidFill>
                  <a:schemeClr val="bg1"/>
                </a:solidFill>
                <a:latin typeface="Arial" panose="020B0604020202020204" pitchFamily="34" charset="0"/>
                <a:cs typeface="Arial" panose="020B0604020202020204" pitchFamily="34" charset="0"/>
              </a:rPr>
              <a:t>und die dringend notwendige Verbesserung der Arbeitsbedingungen </a:t>
            </a:r>
            <a:r>
              <a:rPr lang="de-DE" altLang="de-DE" sz="1600" u="sng" dirty="0">
                <a:solidFill>
                  <a:schemeClr val="bg1"/>
                </a:solidFill>
                <a:latin typeface="Arial" panose="020B0604020202020204" pitchFamily="34" charset="0"/>
                <a:cs typeface="Arial" panose="020B0604020202020204" pitchFamily="34" charset="0"/>
              </a:rPr>
              <a:t>unvereinbar. </a:t>
            </a:r>
          </a:p>
          <a:p>
            <a:pPr marL="536575"/>
            <a:r>
              <a:rPr lang="de-DE" altLang="de-DE" sz="1600" dirty="0">
                <a:solidFill>
                  <a:schemeClr val="bg1"/>
                </a:solidFill>
                <a:latin typeface="Arial" panose="020B0604020202020204" pitchFamily="34" charset="0"/>
                <a:cs typeface="Arial" panose="020B0604020202020204" pitchFamily="34" charset="0"/>
              </a:rPr>
              <a:t>Da die Zentralisierung weitgehend mit privatem Kapital finanziert werden müsste, würde sie einen weiteren      Privatisierungsschub auslösen. </a:t>
            </a:r>
            <a:br>
              <a:rPr lang="de-DE" altLang="de-DE" sz="1600" dirty="0">
                <a:solidFill>
                  <a:schemeClr val="bg1"/>
                </a:solidFill>
                <a:latin typeface="Arial" panose="020B0604020202020204" pitchFamily="34" charset="0"/>
                <a:cs typeface="Arial" panose="020B0604020202020204" pitchFamily="34" charset="0"/>
              </a:rPr>
            </a:br>
            <a:r>
              <a:rPr lang="de-DE" altLang="de-DE" sz="1600" dirty="0">
                <a:solidFill>
                  <a:srgbClr val="00FF99"/>
                </a:solidFill>
                <a:latin typeface="Arial" panose="020B0604020202020204" pitchFamily="34" charset="0"/>
                <a:cs typeface="Arial" panose="020B0604020202020204" pitchFamily="34" charset="0"/>
              </a:rPr>
              <a:t>Nach Aussage der Planer werden ca. 100 Milliarden Euro benötigt, welche nur aus dem privaten Kapitalmarkt geholt</a:t>
            </a:r>
            <a:br>
              <a:rPr lang="de-DE" altLang="de-DE" sz="1600" dirty="0">
                <a:solidFill>
                  <a:srgbClr val="00FF99"/>
                </a:solidFill>
                <a:latin typeface="Arial" panose="020B0604020202020204" pitchFamily="34" charset="0"/>
                <a:cs typeface="Arial" panose="020B0604020202020204" pitchFamily="34" charset="0"/>
              </a:rPr>
            </a:br>
            <a:r>
              <a:rPr lang="de-DE" altLang="de-DE" sz="1600" dirty="0">
                <a:solidFill>
                  <a:srgbClr val="00FF99"/>
                </a:solidFill>
                <a:latin typeface="Arial" panose="020B0604020202020204" pitchFamily="34" charset="0"/>
                <a:cs typeface="Arial" panose="020B0604020202020204" pitchFamily="34" charset="0"/>
              </a:rPr>
              <a:t>werden können.</a:t>
            </a:r>
          </a:p>
          <a:p>
            <a:pPr marL="536575"/>
            <a:r>
              <a:rPr lang="de-DE" altLang="de-DE" sz="1600" dirty="0">
                <a:solidFill>
                  <a:schemeClr val="bg1"/>
                </a:solidFill>
                <a:latin typeface="Arial" panose="020B0604020202020204" pitchFamily="34" charset="0"/>
                <a:cs typeface="Arial" panose="020B0604020202020204" pitchFamily="34" charset="0"/>
              </a:rPr>
              <a:t>Umfassende „Ambulantisierung“ setzt eine sektorenübergreifende staatliche Planung der stationären, ambulanten und intersektoralen Versorgung voraus. </a:t>
            </a:r>
            <a:br>
              <a:rPr lang="de-DE" altLang="de-DE" sz="1600" dirty="0">
                <a:solidFill>
                  <a:schemeClr val="bg1"/>
                </a:solidFill>
                <a:latin typeface="Arial" panose="020B0604020202020204" pitchFamily="34" charset="0"/>
                <a:cs typeface="Arial" panose="020B0604020202020204" pitchFamily="34" charset="0"/>
              </a:rPr>
            </a:br>
            <a:r>
              <a:rPr lang="de-DE" altLang="de-DE" sz="1600" dirty="0">
                <a:solidFill>
                  <a:srgbClr val="00FF99"/>
                </a:solidFill>
                <a:latin typeface="Arial" panose="020B0604020202020204" pitchFamily="34" charset="0"/>
                <a:cs typeface="Arial" panose="020B0604020202020204" pitchFamily="34" charset="0"/>
              </a:rPr>
              <a:t>Gibt es aber noch nicht</a:t>
            </a:r>
          </a:p>
          <a:p>
            <a:pPr marL="536575" algn="ctr">
              <a:buNone/>
            </a:pPr>
            <a:r>
              <a:rPr lang="de-DE" altLang="de-DE" sz="1800" dirty="0">
                <a:solidFill>
                  <a:srgbClr val="00FF99"/>
                </a:solidFill>
                <a:latin typeface="Arial" panose="020B0604020202020204" pitchFamily="34" charset="0"/>
                <a:cs typeface="Arial" panose="020B0604020202020204" pitchFamily="34" charset="0"/>
              </a:rPr>
              <a:t>Zentralisierung ist ohne Qualitätsverlust aber nur möglich, wenn ambulante und </a:t>
            </a:r>
            <a:br>
              <a:rPr lang="de-DE" altLang="de-DE" sz="1800" dirty="0">
                <a:solidFill>
                  <a:srgbClr val="00FF99"/>
                </a:solidFill>
                <a:latin typeface="Arial" panose="020B0604020202020204" pitchFamily="34" charset="0"/>
                <a:cs typeface="Arial" panose="020B0604020202020204" pitchFamily="34" charset="0"/>
              </a:rPr>
            </a:br>
            <a:r>
              <a:rPr lang="de-DE" altLang="de-DE" sz="1800" dirty="0">
                <a:solidFill>
                  <a:srgbClr val="00FF99"/>
                </a:solidFill>
                <a:latin typeface="Arial" panose="020B0604020202020204" pitchFamily="34" charset="0"/>
                <a:cs typeface="Arial" panose="020B0604020202020204" pitchFamily="34" charset="0"/>
              </a:rPr>
              <a:t>intersektorale Versorgung zu Verfügung stehen würden und nicht jetzt erst in eine Planung gehen!</a:t>
            </a:r>
          </a:p>
          <a:p>
            <a:pPr marL="0" indent="0" algn="ctr">
              <a:buNone/>
            </a:pPr>
            <a:endParaRPr lang="de-DE" dirty="0">
              <a:solidFill>
                <a:srgbClr val="00FF99"/>
              </a:solidFill>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endParaRPr lang="de-DE" sz="1800" dirty="0">
              <a:latin typeface="Arial" panose="020B0604020202020204" pitchFamily="34" charset="0"/>
              <a:cs typeface="Arial" panose="020B0604020202020204" pitchFamily="34" charset="0"/>
            </a:endParaRPr>
          </a:p>
          <a:p>
            <a:pPr marL="0" indent="0">
              <a:buNone/>
            </a:pPr>
            <a:br>
              <a:rPr lang="de-DE" sz="1800" dirty="0">
                <a:latin typeface="Arial" panose="020B0604020202020204" pitchFamily="34" charset="0"/>
                <a:cs typeface="Arial" panose="020B0604020202020204" pitchFamily="34" charset="0"/>
              </a:rPr>
            </a:br>
            <a:r>
              <a:rPr lang="de-DE" sz="1800" dirty="0">
                <a:latin typeface="Arial" panose="020B0604020202020204" pitchFamily="34" charset="0"/>
                <a:cs typeface="Arial" panose="020B0604020202020204" pitchFamily="34" charset="0"/>
              </a:rPr>
              <a:t>		</a:t>
            </a:r>
          </a:p>
        </p:txBody>
      </p:sp>
      <p:sp>
        <p:nvSpPr>
          <p:cNvPr id="2" name="Titel 1">
            <a:extLst>
              <a:ext uri="{FF2B5EF4-FFF2-40B4-BE49-F238E27FC236}">
                <a16:creationId xmlns:a16="http://schemas.microsoft.com/office/drawing/2014/main" id="{14975495-81FC-4B64-847A-A33181127F88}"/>
              </a:ext>
            </a:extLst>
          </p:cNvPr>
          <p:cNvSpPr>
            <a:spLocks noGrp="1"/>
          </p:cNvSpPr>
          <p:nvPr>
            <p:ph type="title"/>
          </p:nvPr>
        </p:nvSpPr>
        <p:spPr/>
        <p:txBody>
          <a:bodyPr>
            <a:normAutofit/>
          </a:bodyPr>
          <a:lstStyle/>
          <a:p>
            <a:r>
              <a:rPr lang="de-DE" dirty="0">
                <a:latin typeface="Arial" panose="020B0604020202020204" pitchFamily="34" charset="0"/>
                <a:cs typeface="Arial" panose="020B0604020202020204" pitchFamily="34" charset="0"/>
              </a:rPr>
              <a:t>Krankenhausplan NRW, Krankenhausgestaltungsgesetz NRW</a:t>
            </a:r>
          </a:p>
        </p:txBody>
      </p:sp>
    </p:spTree>
    <p:extLst>
      <p:ext uri="{BB962C8B-B14F-4D97-AF65-F5344CB8AC3E}">
        <p14:creationId xmlns:p14="http://schemas.microsoft.com/office/powerpoint/2010/main" val="1526044139"/>
      </p:ext>
    </p:extLst>
  </p:cSld>
  <p:clrMapOvr>
    <a:masterClrMapping/>
  </p:clrMapOvr>
</p:sld>
</file>

<file path=ppt/theme/theme1.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2535</Words>
  <Application>Microsoft Office PowerPoint</Application>
  <PresentationFormat>Breitbild</PresentationFormat>
  <Paragraphs>351</Paragraphs>
  <Slides>22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22</vt:i4>
      </vt:variant>
    </vt:vector>
  </HeadingPairs>
  <TitlesOfParts>
    <vt:vector size="28" baseType="lpstr">
      <vt:lpstr>Arial</vt:lpstr>
      <vt:lpstr>Calibri</vt:lpstr>
      <vt:lpstr>Calibri Light</vt:lpstr>
      <vt:lpstr>Symbol</vt:lpstr>
      <vt:lpstr>Wingdings</vt:lpstr>
      <vt:lpstr>Benutzerdefiniertes Design</vt:lpstr>
      <vt:lpstr>Fragen zur Krankenhausplanung </vt:lpstr>
      <vt:lpstr>Fragen zur Krankenhausplanung </vt:lpstr>
      <vt:lpstr>Finanzierung</vt:lpstr>
      <vt:lpstr>Fragen zur Krankenhausplanung </vt:lpstr>
      <vt:lpstr>Krankenhausplan NRW, Krankenhausgestaltungsgesetz NRW</vt:lpstr>
      <vt:lpstr>Krankenhausplan NRW, Krankenhausgestaltungsgesetz NRW</vt:lpstr>
      <vt:lpstr>Krankenhausplan NRW, Krankenhausgestaltungsgesetz NRW</vt:lpstr>
      <vt:lpstr>Krankenhausplan NRW, Krankenhausgestaltungsgesetz NRW</vt:lpstr>
      <vt:lpstr>Krankenhausplan NRW, Krankenhausgestaltungsgesetz NRW</vt:lpstr>
      <vt:lpstr>Fragen zur Krankenhausplanung </vt:lpstr>
      <vt:lpstr>Krankenhausplan Bund</vt:lpstr>
      <vt:lpstr>Krankenhausplan Bund</vt:lpstr>
      <vt:lpstr>Krankenhausplan Bund</vt:lpstr>
      <vt:lpstr>Krankenhausplan Bund</vt:lpstr>
      <vt:lpstr>Krankenhausplan Bund</vt:lpstr>
      <vt:lpstr>Fragen zur Krankenhausplanung </vt:lpstr>
      <vt:lpstr>Umsetzungsstand NRW </vt:lpstr>
      <vt:lpstr>Umsetzungsstand NRW </vt:lpstr>
      <vt:lpstr>Umsetzungsstand Bund </vt:lpstr>
      <vt:lpstr>Fragen zur Krankenhausplanung </vt:lpstr>
      <vt:lpstr>Was kann man tun? </vt:lpstr>
      <vt:lpstr>Krankenhausplan NRW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Jürgen Hinrichs</dc:creator>
  <cp:lastModifiedBy>Horst Kraft</cp:lastModifiedBy>
  <cp:revision>384</cp:revision>
  <dcterms:created xsi:type="dcterms:W3CDTF">2021-05-25T17:18:40Z</dcterms:created>
  <dcterms:modified xsi:type="dcterms:W3CDTF">2024-11-22T10:20:48Z</dcterms:modified>
</cp:coreProperties>
</file>